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8229600" cx="14630400"/>
  <p:notesSz cx="8229600" cy="14630400"/>
  <p:embeddedFontLst>
    <p:embeddedFont>
      <p:font typeface="Fraunces"/>
      <p:regular r:id="rId24"/>
      <p:bold r:id="rId25"/>
      <p:italic r:id="rId26"/>
      <p:boldItalic r:id="rId27"/>
    </p:embeddedFont>
    <p:embeddedFont>
      <p:font typeface="Nobile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Fraunces-regular.fntdata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Fraunces-italic.fntdata"/><Relationship Id="rId25" Type="http://schemas.openxmlformats.org/officeDocument/2006/relationships/font" Target="fonts/Fraunces-bold.fntdata"/><Relationship Id="rId28" Type="http://schemas.openxmlformats.org/officeDocument/2006/relationships/font" Target="fonts/Nobile-regular.fntdata"/><Relationship Id="rId27" Type="http://schemas.openxmlformats.org/officeDocument/2006/relationships/font" Target="fonts/Fraunce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Nobile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Nobile-boldItalic.fntdata"/><Relationship Id="rId30" Type="http://schemas.openxmlformats.org/officeDocument/2006/relationships/font" Target="fonts/Nobile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 master">
  <p:cSld name="Slide 11 mast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 master">
  <p:cSld name="Slide 12 mast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 master">
  <p:cSld name="Slide 13 mast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4 master">
  <p:cSld name="Slide 14 mast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5 master">
  <p:cSld name="Slide 15 mast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6 master">
  <p:cSld name="Slide 16 mast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7 master">
  <p:cSld name="Slide 17 mast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8 master">
  <p:cSld name="Slide 18 mast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9 master">
  <p:cSld name="Slide 19 mast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32.png"/><Relationship Id="rId5" Type="http://schemas.openxmlformats.org/officeDocument/2006/relationships/image" Target="../media/image23.png"/><Relationship Id="rId6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3" name="Google Shape;7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2"/>
          <p:cNvSpPr/>
          <p:nvPr/>
        </p:nvSpPr>
        <p:spPr>
          <a:xfrm>
            <a:off x="6280190" y="2337197"/>
            <a:ext cx="7556421" cy="2126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Intelligenza Emotiva e Mentale: La Via del Successo</a:t>
            </a:r>
            <a:endParaRPr b="0" i="0" sz="4450" u="none" cap="none" strike="noStrike"/>
          </a:p>
        </p:txBody>
      </p:sp>
      <p:sp>
        <p:nvSpPr>
          <p:cNvPr id="75" name="Google Shape;75;p22"/>
          <p:cNvSpPr/>
          <p:nvPr/>
        </p:nvSpPr>
        <p:spPr>
          <a:xfrm>
            <a:off x="6280190" y="4803696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Un viaggio alla scoperta di noi stessi per imparare a  padroneggiare le nostre emozioni e pensieri. Scopriremo strumenti pratici per sviluppare una mentalità orientata al successo.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14" name="Google Shape;21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/>
          <p:nvPr/>
        </p:nvSpPr>
        <p:spPr>
          <a:xfrm>
            <a:off x="6280190" y="2040969"/>
            <a:ext cx="6377702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Il Benessere Integrato</a:t>
            </a:r>
            <a:endParaRPr b="0" i="0" sz="4450" u="none" cap="none" strike="noStrike"/>
          </a:p>
        </p:txBody>
      </p:sp>
      <p:pic>
        <p:nvPicPr>
          <p:cNvPr descr="preencoded.png" id="216" name="Google Shape;21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0190" y="3089910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1"/>
          <p:cNvSpPr/>
          <p:nvPr/>
        </p:nvSpPr>
        <p:spPr>
          <a:xfrm>
            <a:off x="6280190" y="3883700"/>
            <a:ext cx="2291953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Fisico</a:t>
            </a:r>
            <a:endParaRPr b="0" i="0" sz="2200" u="none" cap="none" strike="noStrike"/>
          </a:p>
        </p:txBody>
      </p:sp>
      <p:sp>
        <p:nvSpPr>
          <p:cNvPr id="218" name="Google Shape;218;p31"/>
          <p:cNvSpPr/>
          <p:nvPr/>
        </p:nvSpPr>
        <p:spPr>
          <a:xfrm>
            <a:off x="6280190" y="4374118"/>
            <a:ext cx="2291953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Cura del corpo attraverso movimento, alimentazione sana e riposo adeguato.</a:t>
            </a:r>
            <a:endParaRPr b="0" i="0" sz="1750" u="none" cap="none" strike="noStrike"/>
          </a:p>
        </p:txBody>
      </p:sp>
      <p:pic>
        <p:nvPicPr>
          <p:cNvPr descr="preencoded.png" id="219" name="Google Shape;21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12304" y="3089910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/>
          <p:nvPr/>
        </p:nvSpPr>
        <p:spPr>
          <a:xfrm>
            <a:off x="8912304" y="3883700"/>
            <a:ext cx="2292072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Mentale</a:t>
            </a:r>
            <a:endParaRPr b="0" i="0" sz="2200" u="none" cap="none" strike="noStrike"/>
          </a:p>
        </p:txBody>
      </p:sp>
      <p:sp>
        <p:nvSpPr>
          <p:cNvPr id="221" name="Google Shape;221;p31"/>
          <p:cNvSpPr/>
          <p:nvPr/>
        </p:nvSpPr>
        <p:spPr>
          <a:xfrm>
            <a:off x="8912304" y="4374118"/>
            <a:ext cx="2292072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Stimolazione intellettuale costante. Curiosità e apprendimento continuo.</a:t>
            </a:r>
            <a:endParaRPr b="0" i="0" sz="1750" u="none" cap="none" strike="noStrike"/>
          </a:p>
        </p:txBody>
      </p:sp>
      <p:pic>
        <p:nvPicPr>
          <p:cNvPr descr="preencoded.png" id="222" name="Google Shape;222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44538" y="3089910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/>
          <p:nvPr/>
        </p:nvSpPr>
        <p:spPr>
          <a:xfrm>
            <a:off x="11544538" y="3883700"/>
            <a:ext cx="2291953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Spirituale</a:t>
            </a:r>
            <a:endParaRPr b="0" i="0" sz="2200" u="none" cap="none" strike="noStrike"/>
          </a:p>
        </p:txBody>
      </p:sp>
      <p:sp>
        <p:nvSpPr>
          <p:cNvPr id="224" name="Google Shape;224;p31"/>
          <p:cNvSpPr/>
          <p:nvPr/>
        </p:nvSpPr>
        <p:spPr>
          <a:xfrm>
            <a:off x="11544538" y="4374118"/>
            <a:ext cx="2291953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Connessione con qualcosa di più grande. Ricerca di significato profondo.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30" name="Google Shape;23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2"/>
          <p:cNvSpPr/>
          <p:nvPr/>
        </p:nvSpPr>
        <p:spPr>
          <a:xfrm>
            <a:off x="793790" y="2691527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Gestione dello Stress e Prevenzione del Burnout</a:t>
            </a:r>
            <a:endParaRPr b="0" i="0" sz="4450" u="none" cap="none" strike="noStrike"/>
          </a:p>
        </p:txBody>
      </p:sp>
      <p:sp>
        <p:nvSpPr>
          <p:cNvPr id="232" name="Google Shape;232;p32"/>
          <p:cNvSpPr/>
          <p:nvPr/>
        </p:nvSpPr>
        <p:spPr>
          <a:xfrm>
            <a:off x="793790" y="4449247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Esploreremo strategie efficaci per gestire lo stress e prevenire il burnout. L'obiettivo è migliorare il benessere e la performance a bordo.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/>
          <p:nvPr/>
        </p:nvSpPr>
        <p:spPr>
          <a:xfrm>
            <a:off x="793790" y="1318022"/>
            <a:ext cx="10768846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Stress e Affaticamento tra i Marittimi</a:t>
            </a:r>
            <a:endParaRPr b="0" i="0" sz="4450" u="none" cap="none" strike="noStrike"/>
          </a:p>
        </p:txBody>
      </p:sp>
      <p:sp>
        <p:nvSpPr>
          <p:cNvPr id="239" name="Google Shape;239;p33"/>
          <p:cNvSpPr/>
          <p:nvPr/>
        </p:nvSpPr>
        <p:spPr>
          <a:xfrm>
            <a:off x="793790" y="2593777"/>
            <a:ext cx="4120753" cy="748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5850"/>
              <a:buFont typeface="Fraunces"/>
              <a:buNone/>
            </a:pPr>
            <a:r>
              <a:rPr b="1" i="0" lang="en-US" sz="58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60%</a:t>
            </a:r>
            <a:endParaRPr b="0" i="0" sz="5850" u="none" cap="none" strike="noStrike"/>
          </a:p>
        </p:txBody>
      </p:sp>
      <p:sp>
        <p:nvSpPr>
          <p:cNvPr id="240" name="Google Shape;240;p33"/>
          <p:cNvSpPr/>
          <p:nvPr/>
        </p:nvSpPr>
        <p:spPr>
          <a:xfrm>
            <a:off x="1436489" y="362557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Incidenti</a:t>
            </a:r>
            <a:endParaRPr b="0" i="0" sz="2200" u="none" cap="none" strike="noStrike"/>
          </a:p>
        </p:txBody>
      </p:sp>
      <p:sp>
        <p:nvSpPr>
          <p:cNvPr id="241" name="Google Shape;241;p33"/>
          <p:cNvSpPr/>
          <p:nvPr/>
        </p:nvSpPr>
        <p:spPr>
          <a:xfrm>
            <a:off x="793790" y="4115991"/>
            <a:ext cx="412075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Errori umani legati a stress e affaticamento</a:t>
            </a:r>
            <a:endParaRPr b="0" i="0" sz="1750" u="none" cap="none" strike="noStrike"/>
          </a:p>
        </p:txBody>
      </p:sp>
      <p:sp>
        <p:nvSpPr>
          <p:cNvPr id="242" name="Google Shape;242;p33"/>
          <p:cNvSpPr/>
          <p:nvPr/>
        </p:nvSpPr>
        <p:spPr>
          <a:xfrm>
            <a:off x="5254704" y="2593777"/>
            <a:ext cx="4120872" cy="748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5850"/>
              <a:buFont typeface="Fraunces"/>
              <a:buNone/>
            </a:pPr>
            <a:r>
              <a:rPr b="1" i="0" lang="en-US" sz="58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40%</a:t>
            </a:r>
            <a:endParaRPr b="0" i="0" sz="5850" u="none" cap="none" strike="noStrike"/>
          </a:p>
        </p:txBody>
      </p:sp>
      <p:sp>
        <p:nvSpPr>
          <p:cNvPr id="243" name="Google Shape;243;p33"/>
          <p:cNvSpPr/>
          <p:nvPr/>
        </p:nvSpPr>
        <p:spPr>
          <a:xfrm>
            <a:off x="5897523" y="362557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Problemi di Salute</a:t>
            </a:r>
            <a:endParaRPr b="0" i="0" sz="2200" u="none" cap="none" strike="noStrike"/>
          </a:p>
        </p:txBody>
      </p:sp>
      <p:sp>
        <p:nvSpPr>
          <p:cNvPr id="244" name="Google Shape;244;p33"/>
          <p:cNvSpPr/>
          <p:nvPr/>
        </p:nvSpPr>
        <p:spPr>
          <a:xfrm>
            <a:off x="5254704" y="4115991"/>
            <a:ext cx="4120872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Aumento di problemi cardiovascolari e disturbi del sonno</a:t>
            </a:r>
            <a:endParaRPr b="0" i="0" sz="1750" u="none" cap="none" strike="noStrike"/>
          </a:p>
        </p:txBody>
      </p:sp>
      <p:sp>
        <p:nvSpPr>
          <p:cNvPr id="245" name="Google Shape;245;p33"/>
          <p:cNvSpPr/>
          <p:nvPr/>
        </p:nvSpPr>
        <p:spPr>
          <a:xfrm>
            <a:off x="9715738" y="2593777"/>
            <a:ext cx="4120753" cy="748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5850"/>
              <a:buFont typeface="Fraunces"/>
              <a:buNone/>
            </a:pPr>
            <a:r>
              <a:rPr b="1" i="0" lang="en-US" sz="58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75%</a:t>
            </a:r>
            <a:endParaRPr b="0" i="0" sz="5850" u="none" cap="none" strike="noStrike"/>
          </a:p>
        </p:txBody>
      </p:sp>
      <p:sp>
        <p:nvSpPr>
          <p:cNvPr id="246" name="Google Shape;246;p33"/>
          <p:cNvSpPr/>
          <p:nvPr/>
        </p:nvSpPr>
        <p:spPr>
          <a:xfrm>
            <a:off x="10358438" y="362557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Stress Lavorativo</a:t>
            </a:r>
            <a:endParaRPr b="0" i="0" sz="2200" u="none" cap="none" strike="noStrike"/>
          </a:p>
        </p:txBody>
      </p:sp>
      <p:sp>
        <p:nvSpPr>
          <p:cNvPr id="247" name="Google Shape;247;p33"/>
          <p:cNvSpPr/>
          <p:nvPr/>
        </p:nvSpPr>
        <p:spPr>
          <a:xfrm>
            <a:off x="9715738" y="4115991"/>
            <a:ext cx="412075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Lavoratori che riportano stress nel mondo professionale</a:t>
            </a:r>
            <a:endParaRPr b="0" i="0" sz="1750" u="none" cap="none" strike="noStrike"/>
          </a:p>
        </p:txBody>
      </p:sp>
      <p:sp>
        <p:nvSpPr>
          <p:cNvPr id="248" name="Google Shape;248;p33"/>
          <p:cNvSpPr/>
          <p:nvPr/>
        </p:nvSpPr>
        <p:spPr>
          <a:xfrm>
            <a:off x="793790" y="5096947"/>
            <a:ext cx="13042821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La vita a bordo delle navi mercantili espone i marittimi a livelli elevati di stress e affaticamento. Le lunghe ore di lavoro, l'isolamento, la lontananza dalla famiglia e le responsabilità contribuiscono significativamente all'insorgenza di problemi di salute fisica e mentale. Studi recenti indicano che questa categoria professionale è particolarmente vulnerabile alla sindrome da burnout, con conseguenze dirette sulla sicurezza della navigazione e sulla qualità della vita dei lavoratori marittimi.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54" name="Google Shape;25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/>
          <p:nvPr/>
        </p:nvSpPr>
        <p:spPr>
          <a:xfrm>
            <a:off x="793790" y="3760351"/>
            <a:ext cx="6209824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DFEEE2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DFEEE2"/>
                </a:solidFill>
                <a:latin typeface="Fraunces"/>
                <a:ea typeface="Fraunces"/>
                <a:cs typeface="Fraunces"/>
                <a:sym typeface="Fraunces"/>
              </a:rPr>
              <a:t>Vi racconto una storia</a:t>
            </a:r>
            <a:endParaRPr b="0" i="0" sz="4450" u="none" cap="none" strike="noStrik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/>
          <p:nvPr/>
        </p:nvSpPr>
        <p:spPr>
          <a:xfrm>
            <a:off x="793790" y="1999893"/>
            <a:ext cx="6281261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Le Sfide degli Ufficiali</a:t>
            </a:r>
            <a:endParaRPr b="0" i="0" sz="4450" u="none" cap="none" strike="noStrike"/>
          </a:p>
        </p:txBody>
      </p:sp>
      <p:sp>
        <p:nvSpPr>
          <p:cNvPr id="262" name="Google Shape;262;p35"/>
          <p:cNvSpPr/>
          <p:nvPr/>
        </p:nvSpPr>
        <p:spPr>
          <a:xfrm>
            <a:off x="793790" y="327564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Lontano da casa</a:t>
            </a:r>
            <a:endParaRPr b="0" i="0" sz="2200" u="none" cap="none" strike="noStrike"/>
          </a:p>
        </p:txBody>
      </p:sp>
      <p:sp>
        <p:nvSpPr>
          <p:cNvPr id="263" name="Google Shape;263;p35"/>
          <p:cNvSpPr/>
          <p:nvPr/>
        </p:nvSpPr>
        <p:spPr>
          <a:xfrm>
            <a:off x="793790" y="3856792"/>
            <a:ext cx="2845594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Prolungati periodi di lontananza dalla famiglia generano isolamento e profonde difficoltà emotive.</a:t>
            </a:r>
            <a:endParaRPr b="0" i="0" sz="1750" u="none" cap="none" strike="noStrike"/>
          </a:p>
        </p:txBody>
      </p:sp>
      <p:sp>
        <p:nvSpPr>
          <p:cNvPr id="264" name="Google Shape;264;p35"/>
          <p:cNvSpPr/>
          <p:nvPr/>
        </p:nvSpPr>
        <p:spPr>
          <a:xfrm>
            <a:off x="4200406" y="3275648"/>
            <a:ext cx="2845594" cy="708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Responsabilità elevate</a:t>
            </a:r>
            <a:endParaRPr b="0" i="0" sz="2200" u="none" cap="none" strike="noStrike"/>
          </a:p>
        </p:txBody>
      </p:sp>
      <p:sp>
        <p:nvSpPr>
          <p:cNvPr id="265" name="Google Shape;265;p35"/>
          <p:cNvSpPr/>
          <p:nvPr/>
        </p:nvSpPr>
        <p:spPr>
          <a:xfrm>
            <a:off x="4200406" y="4211122"/>
            <a:ext cx="2845594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L'alta responsabilità per la sicurezza di nave ed equipaggio richiede decisioni critiche, spesso sotto pressione.</a:t>
            </a:r>
            <a:endParaRPr b="0" i="0" sz="1750" u="none" cap="none" strike="noStrike"/>
          </a:p>
        </p:txBody>
      </p:sp>
      <p:sp>
        <p:nvSpPr>
          <p:cNvPr id="266" name="Google Shape;266;p35"/>
          <p:cNvSpPr/>
          <p:nvPr/>
        </p:nvSpPr>
        <p:spPr>
          <a:xfrm>
            <a:off x="7607022" y="327564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Orari irregolari</a:t>
            </a:r>
            <a:endParaRPr b="0" i="0" sz="2200" u="none" cap="none" strike="noStrike"/>
          </a:p>
        </p:txBody>
      </p:sp>
      <p:sp>
        <p:nvSpPr>
          <p:cNvPr id="267" name="Google Shape;267;p35"/>
          <p:cNvSpPr/>
          <p:nvPr/>
        </p:nvSpPr>
        <p:spPr>
          <a:xfrm>
            <a:off x="7607022" y="3856792"/>
            <a:ext cx="2845594" cy="1814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Turni di lavoro imprevedibili e prolungati causano una cronica mancanza di riposo adeguato.</a:t>
            </a:r>
            <a:endParaRPr b="0" i="0" sz="1750" u="none" cap="none" strike="noStrike"/>
          </a:p>
        </p:txBody>
      </p:sp>
      <p:sp>
        <p:nvSpPr>
          <p:cNvPr id="268" name="Google Shape;268;p35"/>
          <p:cNvSpPr/>
          <p:nvPr/>
        </p:nvSpPr>
        <p:spPr>
          <a:xfrm>
            <a:off x="11013638" y="3275648"/>
            <a:ext cx="2845594" cy="708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Situazioni di Emergenza</a:t>
            </a:r>
            <a:endParaRPr b="0" i="0" sz="2200" u="none" cap="none" strike="noStrike"/>
          </a:p>
        </p:txBody>
      </p:sp>
      <p:sp>
        <p:nvSpPr>
          <p:cNvPr id="269" name="Google Shape;269;p35"/>
          <p:cNvSpPr/>
          <p:nvPr/>
        </p:nvSpPr>
        <p:spPr>
          <a:xfrm>
            <a:off x="11013638" y="4211122"/>
            <a:ext cx="2845594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Gestione di emergenze e situazioni impreviste richiede prontezza e sangue freddo.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5" name="Google Shape;27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6"/>
          <p:cNvSpPr/>
          <p:nvPr/>
        </p:nvSpPr>
        <p:spPr>
          <a:xfrm>
            <a:off x="6195536" y="559356"/>
            <a:ext cx="7725728" cy="1266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1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950"/>
              <a:buFont typeface="Fraunces"/>
              <a:buNone/>
            </a:pPr>
            <a:r>
              <a:rPr b="1" i="0" lang="en-US" sz="39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Riconoscere i Segni del Burnout</a:t>
            </a:r>
            <a:endParaRPr b="0" i="0" sz="3950" u="none" cap="none" strike="noStrike"/>
          </a:p>
        </p:txBody>
      </p:sp>
      <p:sp>
        <p:nvSpPr>
          <p:cNvPr id="277" name="Google Shape;277;p36"/>
          <p:cNvSpPr/>
          <p:nvPr/>
        </p:nvSpPr>
        <p:spPr>
          <a:xfrm>
            <a:off x="6195536" y="2357438"/>
            <a:ext cx="455890" cy="455890"/>
          </a:xfrm>
          <a:prstGeom prst="roundRect">
            <a:avLst>
              <a:gd fmla="val 40004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6"/>
          <p:cNvSpPr/>
          <p:nvPr/>
        </p:nvSpPr>
        <p:spPr>
          <a:xfrm>
            <a:off x="6271498" y="2395359"/>
            <a:ext cx="303848" cy="379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350"/>
              <a:buFont typeface="Fraunces"/>
              <a:buNone/>
            </a:pPr>
            <a:r>
              <a:rPr b="1" i="0" lang="en-US" sz="23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1</a:t>
            </a:r>
            <a:endParaRPr b="0" i="0" sz="2350" u="none" cap="none" strike="noStrike"/>
          </a:p>
        </p:txBody>
      </p:sp>
      <p:sp>
        <p:nvSpPr>
          <p:cNvPr id="279" name="Google Shape;279;p36"/>
          <p:cNvSpPr/>
          <p:nvPr/>
        </p:nvSpPr>
        <p:spPr>
          <a:xfrm>
            <a:off x="6853952" y="2357438"/>
            <a:ext cx="2532936" cy="3164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b="1" i="0" lang="en-US" sz="19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Esaurimento</a:t>
            </a:r>
            <a:endParaRPr b="0" i="0" sz="1950" u="none" cap="none" strike="noStrike"/>
          </a:p>
        </p:txBody>
      </p:sp>
      <p:sp>
        <p:nvSpPr>
          <p:cNvPr id="280" name="Google Shape;280;p36"/>
          <p:cNvSpPr/>
          <p:nvPr/>
        </p:nvSpPr>
        <p:spPr>
          <a:xfrm>
            <a:off x="6853952" y="2795468"/>
            <a:ext cx="7067312" cy="648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b="0" i="0" lang="en-US" sz="15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Fisico ed emotivo, mancanza di energia e motivazione ma anche importanza eccessiva data al lavoro</a:t>
            </a:r>
            <a:endParaRPr b="0" i="0" sz="1550" u="none" cap="none" strike="noStrike"/>
          </a:p>
        </p:txBody>
      </p:sp>
      <p:sp>
        <p:nvSpPr>
          <p:cNvPr id="281" name="Google Shape;281;p36"/>
          <p:cNvSpPr/>
          <p:nvPr/>
        </p:nvSpPr>
        <p:spPr>
          <a:xfrm>
            <a:off x="6195536" y="3874294"/>
            <a:ext cx="455890" cy="455890"/>
          </a:xfrm>
          <a:prstGeom prst="roundRect">
            <a:avLst>
              <a:gd fmla="val 40004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6"/>
          <p:cNvSpPr/>
          <p:nvPr/>
        </p:nvSpPr>
        <p:spPr>
          <a:xfrm>
            <a:off x="6271498" y="3912215"/>
            <a:ext cx="303848" cy="379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350"/>
              <a:buFont typeface="Fraunces"/>
              <a:buNone/>
            </a:pPr>
            <a:r>
              <a:rPr b="1" i="0" lang="en-US" sz="23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2</a:t>
            </a:r>
            <a:endParaRPr b="0" i="0" sz="2350" u="none" cap="none" strike="noStrike"/>
          </a:p>
        </p:txBody>
      </p:sp>
      <p:sp>
        <p:nvSpPr>
          <p:cNvPr id="283" name="Google Shape;283;p36"/>
          <p:cNvSpPr/>
          <p:nvPr/>
        </p:nvSpPr>
        <p:spPr>
          <a:xfrm>
            <a:off x="6853952" y="3874294"/>
            <a:ext cx="2532936" cy="3164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b="1" i="0" lang="en-US" sz="19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Cinismo</a:t>
            </a:r>
            <a:endParaRPr b="0" i="0" sz="1950" u="none" cap="none" strike="noStrike"/>
          </a:p>
        </p:txBody>
      </p:sp>
      <p:sp>
        <p:nvSpPr>
          <p:cNvPr id="284" name="Google Shape;284;p36"/>
          <p:cNvSpPr/>
          <p:nvPr/>
        </p:nvSpPr>
        <p:spPr>
          <a:xfrm>
            <a:off x="6853952" y="4312325"/>
            <a:ext cx="7067312" cy="648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b="0" i="0" lang="en-US" sz="15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Distacco dal lavoro, atteggiamento negativo verso i colleghi, trascuratezza degli affetti e delle relazioni sociali.</a:t>
            </a:r>
            <a:endParaRPr b="0" i="0" sz="1550" u="none" cap="none" strike="noStrike"/>
          </a:p>
        </p:txBody>
      </p:sp>
      <p:sp>
        <p:nvSpPr>
          <p:cNvPr id="285" name="Google Shape;285;p36"/>
          <p:cNvSpPr/>
          <p:nvPr/>
        </p:nvSpPr>
        <p:spPr>
          <a:xfrm>
            <a:off x="6195536" y="5391150"/>
            <a:ext cx="455890" cy="455890"/>
          </a:xfrm>
          <a:prstGeom prst="roundRect">
            <a:avLst>
              <a:gd fmla="val 40004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6"/>
          <p:cNvSpPr/>
          <p:nvPr/>
        </p:nvSpPr>
        <p:spPr>
          <a:xfrm>
            <a:off x="6271498" y="5429071"/>
            <a:ext cx="303848" cy="379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350"/>
              <a:buFont typeface="Fraunces"/>
              <a:buNone/>
            </a:pPr>
            <a:r>
              <a:rPr b="1" i="0" lang="en-US" sz="23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3</a:t>
            </a:r>
            <a:endParaRPr b="0" i="0" sz="2350" u="none" cap="none" strike="noStrike"/>
          </a:p>
        </p:txBody>
      </p:sp>
      <p:sp>
        <p:nvSpPr>
          <p:cNvPr id="287" name="Google Shape;287;p36"/>
          <p:cNvSpPr/>
          <p:nvPr/>
        </p:nvSpPr>
        <p:spPr>
          <a:xfrm>
            <a:off x="6853952" y="5391150"/>
            <a:ext cx="2532936" cy="3164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b="1" i="0" lang="en-US" sz="19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Inefficienza</a:t>
            </a:r>
            <a:endParaRPr b="0" i="0" sz="1950" u="none" cap="none" strike="noStrike"/>
          </a:p>
        </p:txBody>
      </p:sp>
      <p:sp>
        <p:nvSpPr>
          <p:cNvPr id="288" name="Google Shape;288;p36"/>
          <p:cNvSpPr/>
          <p:nvPr/>
        </p:nvSpPr>
        <p:spPr>
          <a:xfrm>
            <a:off x="6853952" y="5829181"/>
            <a:ext cx="7067312" cy="3242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b="0" i="0" lang="en-US" sz="15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Ridotta efficacia professionale, difficoltà a concentrarsi, irritabilità.</a:t>
            </a:r>
            <a:endParaRPr b="0" i="0" sz="1550" u="none" cap="none" strike="noStrike"/>
          </a:p>
        </p:txBody>
      </p:sp>
      <p:sp>
        <p:nvSpPr>
          <p:cNvPr id="289" name="Google Shape;289;p36"/>
          <p:cNvSpPr/>
          <p:nvPr/>
        </p:nvSpPr>
        <p:spPr>
          <a:xfrm>
            <a:off x="6195536" y="6583799"/>
            <a:ext cx="455890" cy="455890"/>
          </a:xfrm>
          <a:prstGeom prst="roundRect">
            <a:avLst>
              <a:gd fmla="val 40004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6"/>
          <p:cNvSpPr/>
          <p:nvPr/>
        </p:nvSpPr>
        <p:spPr>
          <a:xfrm>
            <a:off x="6271498" y="6621720"/>
            <a:ext cx="303848" cy="379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350"/>
              <a:buFont typeface="Fraunces"/>
              <a:buNone/>
            </a:pPr>
            <a:r>
              <a:rPr b="1" i="0" lang="en-US" sz="23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4</a:t>
            </a:r>
            <a:endParaRPr b="0" i="0" sz="2350" u="none" cap="none" strike="noStrike"/>
          </a:p>
        </p:txBody>
      </p:sp>
      <p:sp>
        <p:nvSpPr>
          <p:cNvPr id="291" name="Google Shape;291;p36"/>
          <p:cNvSpPr/>
          <p:nvPr/>
        </p:nvSpPr>
        <p:spPr>
          <a:xfrm>
            <a:off x="6853952" y="6583799"/>
            <a:ext cx="2532936" cy="3164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b="1" i="0" lang="en-US" sz="19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Disturbi fisici</a:t>
            </a:r>
            <a:endParaRPr b="0" i="0" sz="1950" u="none" cap="none" strike="noStrike"/>
          </a:p>
        </p:txBody>
      </p:sp>
      <p:sp>
        <p:nvSpPr>
          <p:cNvPr id="292" name="Google Shape;292;p36"/>
          <p:cNvSpPr/>
          <p:nvPr/>
        </p:nvSpPr>
        <p:spPr>
          <a:xfrm>
            <a:off x="6853952" y="7021830"/>
            <a:ext cx="7067312" cy="648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b="0" i="0" lang="en-US" sz="15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Cambiamenti nell'appetito, insonnia o sonno disturbato, mal di testa, ansie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/>
          <p:nvPr/>
        </p:nvSpPr>
        <p:spPr>
          <a:xfrm>
            <a:off x="793790" y="1423988"/>
            <a:ext cx="12830175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Strategie per la Gestione dello Stress a Bordo</a:t>
            </a:r>
            <a:endParaRPr b="0" i="0" sz="4450" u="none" cap="none" strike="noStrike"/>
          </a:p>
        </p:txBody>
      </p:sp>
      <p:pic>
        <p:nvPicPr>
          <p:cNvPr descr="preencoded.png" id="299" name="Google Shape;29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2586395"/>
            <a:ext cx="3005495" cy="185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/>
          <p:nvPr/>
        </p:nvSpPr>
        <p:spPr>
          <a:xfrm>
            <a:off x="793790" y="472737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Mindfulness</a:t>
            </a:r>
            <a:endParaRPr b="0" i="0" sz="2200" u="none" cap="none" strike="noStrike"/>
          </a:p>
        </p:txBody>
      </p:sp>
      <p:sp>
        <p:nvSpPr>
          <p:cNvPr id="301" name="Google Shape;301;p37"/>
          <p:cNvSpPr/>
          <p:nvPr/>
        </p:nvSpPr>
        <p:spPr>
          <a:xfrm>
            <a:off x="793790" y="5217795"/>
            <a:ext cx="3005495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Tecniche di respirazione profonda per calmare la mente.</a:t>
            </a:r>
            <a:endParaRPr b="0" i="0" sz="1750" u="none" cap="none" strike="noStrike"/>
          </a:p>
        </p:txBody>
      </p:sp>
      <p:pic>
        <p:nvPicPr>
          <p:cNvPr descr="preencoded.png" id="302" name="Google Shape;30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9446" y="2586395"/>
            <a:ext cx="3005614" cy="185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7"/>
          <p:cNvSpPr/>
          <p:nvPr/>
        </p:nvSpPr>
        <p:spPr>
          <a:xfrm>
            <a:off x="4139446" y="472737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Esercizio</a:t>
            </a:r>
            <a:endParaRPr b="0" i="0" sz="2200" u="none" cap="none" strike="noStrike"/>
          </a:p>
        </p:txBody>
      </p:sp>
      <p:sp>
        <p:nvSpPr>
          <p:cNvPr id="304" name="Google Shape;304;p37"/>
          <p:cNvSpPr/>
          <p:nvPr/>
        </p:nvSpPr>
        <p:spPr>
          <a:xfrm>
            <a:off x="4139446" y="5217795"/>
            <a:ext cx="3005614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Attività fisica regolare per migliorare l'umore.</a:t>
            </a:r>
            <a:endParaRPr b="0" i="0" sz="1750" u="none" cap="none" strike="noStrike"/>
          </a:p>
        </p:txBody>
      </p:sp>
      <p:pic>
        <p:nvPicPr>
          <p:cNvPr descr="preencoded.png" id="305" name="Google Shape;305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5221" y="2586395"/>
            <a:ext cx="3005614" cy="185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7"/>
          <p:cNvSpPr/>
          <p:nvPr/>
        </p:nvSpPr>
        <p:spPr>
          <a:xfrm>
            <a:off x="7485221" y="472737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Sonno</a:t>
            </a:r>
            <a:endParaRPr b="0" i="0" sz="2200" u="none" cap="none" strike="noStrike"/>
          </a:p>
        </p:txBody>
      </p:sp>
      <p:sp>
        <p:nvSpPr>
          <p:cNvPr id="307" name="Google Shape;307;p37"/>
          <p:cNvSpPr/>
          <p:nvPr/>
        </p:nvSpPr>
        <p:spPr>
          <a:xfrm>
            <a:off x="7485221" y="5217795"/>
            <a:ext cx="3005614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Pianificare le pause e rispettare i turni di riposo</a:t>
            </a:r>
            <a:endParaRPr b="0" i="0" sz="1750" u="none" cap="none" strike="noStrike"/>
          </a:p>
        </p:txBody>
      </p:sp>
      <p:pic>
        <p:nvPicPr>
          <p:cNvPr descr="preencoded.png" id="308" name="Google Shape;308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30997" y="2586395"/>
            <a:ext cx="3005614" cy="185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7"/>
          <p:cNvSpPr/>
          <p:nvPr/>
        </p:nvSpPr>
        <p:spPr>
          <a:xfrm>
            <a:off x="10830997" y="472737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Hobby</a:t>
            </a:r>
            <a:endParaRPr b="0" i="0" sz="2200" u="none" cap="none" strike="noStrike"/>
          </a:p>
        </p:txBody>
      </p:sp>
      <p:sp>
        <p:nvSpPr>
          <p:cNvPr id="310" name="Google Shape;310;p37"/>
          <p:cNvSpPr/>
          <p:nvPr/>
        </p:nvSpPr>
        <p:spPr>
          <a:xfrm>
            <a:off x="10830997" y="5217795"/>
            <a:ext cx="3005614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Coltivare hobby per favorire il relax.</a:t>
            </a:r>
            <a:endParaRPr b="0" i="0" sz="1750" u="none" cap="none" strike="noStrike"/>
          </a:p>
        </p:txBody>
      </p:sp>
      <p:sp>
        <p:nvSpPr>
          <p:cNvPr id="311" name="Google Shape;311;p37"/>
          <p:cNvSpPr/>
          <p:nvPr/>
        </p:nvSpPr>
        <p:spPr>
          <a:xfrm>
            <a:off x="10830997" y="6079688"/>
            <a:ext cx="3005614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Dedicati alla lettura o alla scrittura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7" name="Google Shape;31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8"/>
          <p:cNvSpPr/>
          <p:nvPr/>
        </p:nvSpPr>
        <p:spPr>
          <a:xfrm>
            <a:off x="6280190" y="694253"/>
            <a:ext cx="7556421" cy="2126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Gestione del Tempo e Organizzazione del Lavoro</a:t>
            </a:r>
            <a:endParaRPr b="0" i="0" sz="4450" u="none" cap="none" strike="noStrike"/>
          </a:p>
        </p:txBody>
      </p:sp>
      <p:sp>
        <p:nvSpPr>
          <p:cNvPr id="319" name="Google Shape;319;p38"/>
          <p:cNvSpPr/>
          <p:nvPr/>
        </p:nvSpPr>
        <p:spPr>
          <a:xfrm>
            <a:off x="6535341" y="3160752"/>
            <a:ext cx="30480" cy="4374475"/>
          </a:xfrm>
          <a:prstGeom prst="roundRect">
            <a:avLst>
              <a:gd fmla="val 669768" name="adj"/>
            </a:avLst>
          </a:prstGeom>
          <a:solidFill>
            <a:srgbClr val="CED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8"/>
          <p:cNvSpPr/>
          <p:nvPr/>
        </p:nvSpPr>
        <p:spPr>
          <a:xfrm>
            <a:off x="6760012" y="3655814"/>
            <a:ext cx="680442" cy="30480"/>
          </a:xfrm>
          <a:prstGeom prst="roundRect">
            <a:avLst>
              <a:gd fmla="val 669768" name="adj"/>
            </a:avLst>
          </a:prstGeom>
          <a:solidFill>
            <a:srgbClr val="CED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8"/>
          <p:cNvSpPr/>
          <p:nvPr/>
        </p:nvSpPr>
        <p:spPr>
          <a:xfrm>
            <a:off x="6280190" y="3415903"/>
            <a:ext cx="510302" cy="510302"/>
          </a:xfrm>
          <a:prstGeom prst="roundRect">
            <a:avLst>
              <a:gd fmla="val 40005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8"/>
          <p:cNvSpPr/>
          <p:nvPr/>
        </p:nvSpPr>
        <p:spPr>
          <a:xfrm>
            <a:off x="6365260" y="3458408"/>
            <a:ext cx="340162" cy="425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650"/>
              <a:buFont typeface="Fraunces"/>
              <a:buNone/>
            </a:pPr>
            <a:r>
              <a:rPr b="1" i="0" lang="en-US" sz="26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1</a:t>
            </a:r>
            <a:endParaRPr b="0" i="0" sz="2650" u="none" cap="none" strike="noStrike"/>
          </a:p>
        </p:txBody>
      </p:sp>
      <p:sp>
        <p:nvSpPr>
          <p:cNvPr id="323" name="Google Shape;323;p38"/>
          <p:cNvSpPr/>
          <p:nvPr/>
        </p:nvSpPr>
        <p:spPr>
          <a:xfrm>
            <a:off x="7669411" y="3387566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Tecniche</a:t>
            </a:r>
            <a:endParaRPr b="0" i="0" sz="2200" u="none" cap="none" strike="noStrike"/>
          </a:p>
        </p:txBody>
      </p:sp>
      <p:sp>
        <p:nvSpPr>
          <p:cNvPr id="324" name="Google Shape;324;p38"/>
          <p:cNvSpPr/>
          <p:nvPr/>
        </p:nvSpPr>
        <p:spPr>
          <a:xfrm>
            <a:off x="7669411" y="3877985"/>
            <a:ext cx="616719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Utilizzare tecniche come il metodo Pomodoro.</a:t>
            </a:r>
            <a:endParaRPr b="0" i="0" sz="1750" u="none" cap="none" strike="noStrike"/>
          </a:p>
        </p:txBody>
      </p:sp>
      <p:sp>
        <p:nvSpPr>
          <p:cNvPr id="325" name="Google Shape;325;p38"/>
          <p:cNvSpPr/>
          <p:nvPr/>
        </p:nvSpPr>
        <p:spPr>
          <a:xfrm>
            <a:off x="6760012" y="5189577"/>
            <a:ext cx="680442" cy="30480"/>
          </a:xfrm>
          <a:prstGeom prst="roundRect">
            <a:avLst>
              <a:gd fmla="val 669768" name="adj"/>
            </a:avLst>
          </a:prstGeom>
          <a:solidFill>
            <a:srgbClr val="CED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8"/>
          <p:cNvSpPr/>
          <p:nvPr/>
        </p:nvSpPr>
        <p:spPr>
          <a:xfrm>
            <a:off x="6280190" y="4949666"/>
            <a:ext cx="510302" cy="510302"/>
          </a:xfrm>
          <a:prstGeom prst="roundRect">
            <a:avLst>
              <a:gd fmla="val 40005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8"/>
          <p:cNvSpPr/>
          <p:nvPr/>
        </p:nvSpPr>
        <p:spPr>
          <a:xfrm>
            <a:off x="6365260" y="4992172"/>
            <a:ext cx="340162" cy="425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650"/>
              <a:buFont typeface="Fraunces"/>
              <a:buNone/>
            </a:pPr>
            <a:r>
              <a:rPr b="1" i="0" lang="en-US" sz="26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2</a:t>
            </a:r>
            <a:endParaRPr b="0" i="0" sz="2650" u="none" cap="none" strike="noStrike"/>
          </a:p>
        </p:txBody>
      </p:sp>
      <p:sp>
        <p:nvSpPr>
          <p:cNvPr id="328" name="Google Shape;328;p38"/>
          <p:cNvSpPr/>
          <p:nvPr/>
        </p:nvSpPr>
        <p:spPr>
          <a:xfrm>
            <a:off x="7669411" y="4921329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Confini</a:t>
            </a:r>
            <a:endParaRPr b="0" i="0" sz="2200" u="none" cap="none" strike="noStrike"/>
          </a:p>
        </p:txBody>
      </p:sp>
      <p:sp>
        <p:nvSpPr>
          <p:cNvPr id="329" name="Google Shape;329;p38"/>
          <p:cNvSpPr/>
          <p:nvPr/>
        </p:nvSpPr>
        <p:spPr>
          <a:xfrm>
            <a:off x="7669411" y="5411748"/>
            <a:ext cx="616719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Stabilire confini chiari tra lavoro e tempo personale.</a:t>
            </a:r>
            <a:endParaRPr b="0" i="0" sz="1750" u="none" cap="none" strike="noStrike"/>
          </a:p>
        </p:txBody>
      </p:sp>
      <p:sp>
        <p:nvSpPr>
          <p:cNvPr id="330" name="Google Shape;330;p38"/>
          <p:cNvSpPr/>
          <p:nvPr/>
        </p:nvSpPr>
        <p:spPr>
          <a:xfrm>
            <a:off x="6760012" y="6723340"/>
            <a:ext cx="680442" cy="30480"/>
          </a:xfrm>
          <a:prstGeom prst="roundRect">
            <a:avLst>
              <a:gd fmla="val 669768" name="adj"/>
            </a:avLst>
          </a:prstGeom>
          <a:solidFill>
            <a:srgbClr val="CED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8"/>
          <p:cNvSpPr/>
          <p:nvPr/>
        </p:nvSpPr>
        <p:spPr>
          <a:xfrm>
            <a:off x="6280190" y="6483429"/>
            <a:ext cx="510302" cy="510302"/>
          </a:xfrm>
          <a:prstGeom prst="roundRect">
            <a:avLst>
              <a:gd fmla="val 40005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8"/>
          <p:cNvSpPr/>
          <p:nvPr/>
        </p:nvSpPr>
        <p:spPr>
          <a:xfrm>
            <a:off x="6365260" y="6525935"/>
            <a:ext cx="340162" cy="425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650"/>
              <a:buFont typeface="Fraunces"/>
              <a:buNone/>
            </a:pPr>
            <a:r>
              <a:rPr b="1" i="0" lang="en-US" sz="26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3</a:t>
            </a:r>
            <a:endParaRPr b="0" i="0" sz="2650" u="none" cap="none" strike="noStrike"/>
          </a:p>
        </p:txBody>
      </p:sp>
      <p:sp>
        <p:nvSpPr>
          <p:cNvPr id="333" name="Google Shape;333;p38"/>
          <p:cNvSpPr/>
          <p:nvPr/>
        </p:nvSpPr>
        <p:spPr>
          <a:xfrm>
            <a:off x="7669411" y="645509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Pianificare</a:t>
            </a:r>
            <a:endParaRPr b="0" i="0" sz="2200" u="none" cap="none" strike="noStrike"/>
          </a:p>
        </p:txBody>
      </p:sp>
      <p:sp>
        <p:nvSpPr>
          <p:cNvPr id="334" name="Google Shape;334;p38"/>
          <p:cNvSpPr/>
          <p:nvPr/>
        </p:nvSpPr>
        <p:spPr>
          <a:xfrm>
            <a:off x="7669411" y="6945511"/>
            <a:ext cx="616719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Pianificare in anticipo per ridurre lo stress.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40" name="Google Shape;34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9"/>
          <p:cNvSpPr/>
          <p:nvPr/>
        </p:nvSpPr>
        <p:spPr>
          <a:xfrm>
            <a:off x="6280190" y="685681"/>
            <a:ext cx="7556421" cy="2126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Migliorare la Comunicazione e il Supporto Sociale</a:t>
            </a:r>
            <a:endParaRPr b="0" i="0" sz="4450" u="none" cap="none" strike="noStrike"/>
          </a:p>
        </p:txBody>
      </p:sp>
      <p:pic>
        <p:nvPicPr>
          <p:cNvPr descr="preencoded.png" id="342" name="Google Shape;34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0190" y="3152180"/>
            <a:ext cx="1134070" cy="136088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9"/>
          <p:cNvSpPr/>
          <p:nvPr/>
        </p:nvSpPr>
        <p:spPr>
          <a:xfrm>
            <a:off x="7754422" y="337899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Comunicazione</a:t>
            </a:r>
            <a:endParaRPr b="0" i="0" sz="2200" u="none" cap="none" strike="noStrike"/>
          </a:p>
        </p:txBody>
      </p:sp>
      <p:sp>
        <p:nvSpPr>
          <p:cNvPr id="344" name="Google Shape;344;p39"/>
          <p:cNvSpPr/>
          <p:nvPr/>
        </p:nvSpPr>
        <p:spPr>
          <a:xfrm>
            <a:off x="7754422" y="3869412"/>
            <a:ext cx="608218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Stabilire canali regolari con la famiglia.</a:t>
            </a:r>
            <a:endParaRPr b="0" i="0" sz="1750" u="none" cap="none" strike="noStrike"/>
          </a:p>
        </p:txBody>
      </p:sp>
      <p:pic>
        <p:nvPicPr>
          <p:cNvPr descr="preencoded.png" id="345" name="Google Shape;34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190" y="4513064"/>
            <a:ext cx="1134070" cy="136088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9"/>
          <p:cNvSpPr/>
          <p:nvPr/>
        </p:nvSpPr>
        <p:spPr>
          <a:xfrm>
            <a:off x="7754422" y="473987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Ambiente</a:t>
            </a:r>
            <a:endParaRPr b="0" i="0" sz="2200" u="none" cap="none" strike="noStrike"/>
          </a:p>
        </p:txBody>
      </p:sp>
      <p:sp>
        <p:nvSpPr>
          <p:cNvPr id="347" name="Google Shape;347;p39"/>
          <p:cNvSpPr/>
          <p:nvPr/>
        </p:nvSpPr>
        <p:spPr>
          <a:xfrm>
            <a:off x="7754422" y="5230297"/>
            <a:ext cx="608218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Promuovere un ambiente di squadra positivo.</a:t>
            </a:r>
            <a:endParaRPr b="0" i="0" sz="1750" u="none" cap="none" strike="noStrike"/>
          </a:p>
        </p:txBody>
      </p:sp>
      <p:pic>
        <p:nvPicPr>
          <p:cNvPr descr="preencoded.png" id="348" name="Google Shape;348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80190" y="5873948"/>
            <a:ext cx="1134070" cy="166985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9"/>
          <p:cNvSpPr/>
          <p:nvPr/>
        </p:nvSpPr>
        <p:spPr>
          <a:xfrm>
            <a:off x="7754422" y="610076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Attività</a:t>
            </a:r>
            <a:endParaRPr b="0" i="0" sz="2200" u="none" cap="none" strike="noStrike"/>
          </a:p>
        </p:txBody>
      </p:sp>
      <p:sp>
        <p:nvSpPr>
          <p:cNvPr id="350" name="Google Shape;350;p39"/>
          <p:cNvSpPr/>
          <p:nvPr/>
        </p:nvSpPr>
        <p:spPr>
          <a:xfrm>
            <a:off x="7754422" y="6591181"/>
            <a:ext cx="608218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Scrivere un diario di bordo per esprimere emozioni e riflessioni oppure leggere un libro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56" name="Google Shape;35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0"/>
          <p:cNvSpPr/>
          <p:nvPr/>
        </p:nvSpPr>
        <p:spPr>
          <a:xfrm>
            <a:off x="683657" y="842129"/>
            <a:ext cx="7737038" cy="610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800"/>
              <a:buFont typeface="Fraunces"/>
              <a:buNone/>
            </a:pPr>
            <a:r>
              <a:rPr b="1" i="0" lang="en-US" sz="38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Adottare un'Attitudine Positiva</a:t>
            </a:r>
            <a:endParaRPr b="0" i="0" sz="3800" u="none" cap="none" strike="noStrike"/>
          </a:p>
        </p:txBody>
      </p:sp>
      <p:sp>
        <p:nvSpPr>
          <p:cNvPr id="358" name="Google Shape;358;p40"/>
          <p:cNvSpPr/>
          <p:nvPr/>
        </p:nvSpPr>
        <p:spPr>
          <a:xfrm>
            <a:off x="683657" y="1745575"/>
            <a:ext cx="7776686" cy="1750457"/>
          </a:xfrm>
          <a:prstGeom prst="roundRect">
            <a:avLst>
              <a:gd fmla="val 10044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0"/>
          <p:cNvSpPr/>
          <p:nvPr/>
        </p:nvSpPr>
        <p:spPr>
          <a:xfrm>
            <a:off x="878919" y="1940838"/>
            <a:ext cx="2441853" cy="3051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00"/>
              <a:buFont typeface="Fraunces"/>
              <a:buNone/>
            </a:pPr>
            <a:r>
              <a:rPr b="1" i="0" lang="en-US" sz="19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Controllo</a:t>
            </a:r>
            <a:endParaRPr b="0" i="0" sz="1900" u="none" cap="none" strike="noStrike"/>
          </a:p>
        </p:txBody>
      </p:sp>
      <p:sp>
        <p:nvSpPr>
          <p:cNvPr id="360" name="Google Shape;360;p40"/>
          <p:cNvSpPr/>
          <p:nvPr/>
        </p:nvSpPr>
        <p:spPr>
          <a:xfrm>
            <a:off x="878919" y="2363153"/>
            <a:ext cx="7386161" cy="937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b="0" i="0" lang="en-US" sz="15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Identifica e focalizzati sugli elementi che puoi realmente influenzare, lasciando andare ciò che è fuori dal tuo controllo per ridurre significativamente i livelli di ansia e stress.</a:t>
            </a:r>
            <a:endParaRPr b="0" i="0" sz="1500" u="none" cap="none" strike="noStrike"/>
          </a:p>
        </p:txBody>
      </p:sp>
      <p:sp>
        <p:nvSpPr>
          <p:cNvPr id="361" name="Google Shape;361;p40"/>
          <p:cNvSpPr/>
          <p:nvPr/>
        </p:nvSpPr>
        <p:spPr>
          <a:xfrm>
            <a:off x="683657" y="3691295"/>
            <a:ext cx="7776686" cy="1750457"/>
          </a:xfrm>
          <a:prstGeom prst="roundRect">
            <a:avLst>
              <a:gd fmla="val 10044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0"/>
          <p:cNvSpPr/>
          <p:nvPr/>
        </p:nvSpPr>
        <p:spPr>
          <a:xfrm>
            <a:off x="878919" y="3886557"/>
            <a:ext cx="2441853" cy="3051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00"/>
              <a:buFont typeface="Fraunces"/>
              <a:buNone/>
            </a:pPr>
            <a:r>
              <a:rPr b="1" i="0" lang="en-US" sz="19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Gratitudine</a:t>
            </a:r>
            <a:endParaRPr b="0" i="0" sz="1900" u="none" cap="none" strike="noStrike"/>
          </a:p>
        </p:txBody>
      </p:sp>
      <p:sp>
        <p:nvSpPr>
          <p:cNvPr id="363" name="Google Shape;363;p40"/>
          <p:cNvSpPr/>
          <p:nvPr/>
        </p:nvSpPr>
        <p:spPr>
          <a:xfrm>
            <a:off x="878919" y="4308872"/>
            <a:ext cx="7386161" cy="937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b="0" i="0" lang="en-US" sz="15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Coltiva l'abitudine di riconoscere quotidianamente le piccole vittorie e i momenti positivi, trasformando anche le situazioni più difficili in occasioni di apprezzamento e consapevolezza.</a:t>
            </a:r>
            <a:endParaRPr b="0" i="0" sz="1500" u="none" cap="none" strike="noStrike"/>
          </a:p>
        </p:txBody>
      </p:sp>
      <p:sp>
        <p:nvSpPr>
          <p:cNvPr id="364" name="Google Shape;364;p40"/>
          <p:cNvSpPr/>
          <p:nvPr/>
        </p:nvSpPr>
        <p:spPr>
          <a:xfrm>
            <a:off x="683657" y="5637014"/>
            <a:ext cx="7776686" cy="1750457"/>
          </a:xfrm>
          <a:prstGeom prst="roundRect">
            <a:avLst>
              <a:gd fmla="val 10044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0"/>
          <p:cNvSpPr/>
          <p:nvPr/>
        </p:nvSpPr>
        <p:spPr>
          <a:xfrm>
            <a:off x="878919" y="5832277"/>
            <a:ext cx="2441853" cy="3051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00"/>
              <a:buFont typeface="Fraunces"/>
              <a:buNone/>
            </a:pPr>
            <a:r>
              <a:rPr b="1" i="0" lang="en-US" sz="19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Resilienza</a:t>
            </a:r>
            <a:endParaRPr b="0" i="0" sz="1900" u="none" cap="none" strike="noStrike"/>
          </a:p>
        </p:txBody>
      </p:sp>
      <p:sp>
        <p:nvSpPr>
          <p:cNvPr id="366" name="Google Shape;366;p40"/>
          <p:cNvSpPr/>
          <p:nvPr/>
        </p:nvSpPr>
        <p:spPr>
          <a:xfrm>
            <a:off x="878919" y="6254591"/>
            <a:ext cx="7386161" cy="937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b="0" i="0" lang="en-US" sz="15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Affronta ogni difficoltà professionale come un'opportunità di sviluppo personale, costruendo gradualmente una mentalità che trasforma gli ostacoli in trampolini per la crescita e l'evoluzione.</a:t>
            </a:r>
            <a:endParaRPr b="0" i="0" sz="1500" u="none" cap="none" strike="noStrik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3"/>
          <p:cNvSpPr/>
          <p:nvPr/>
        </p:nvSpPr>
        <p:spPr>
          <a:xfrm>
            <a:off x="717471" y="641033"/>
            <a:ext cx="7895034" cy="640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000"/>
              <a:buFont typeface="Fraunces"/>
              <a:buNone/>
            </a:pPr>
            <a:r>
              <a:rPr b="1" i="0" lang="en-US" sz="40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Il Tuo Biglietto Per Il Successo</a:t>
            </a:r>
            <a:endParaRPr b="0" i="0" sz="4000" u="none" cap="none" strike="noStrike"/>
          </a:p>
        </p:txBody>
      </p:sp>
      <p:sp>
        <p:nvSpPr>
          <p:cNvPr id="82" name="Google Shape;82;p23"/>
          <p:cNvSpPr/>
          <p:nvPr/>
        </p:nvSpPr>
        <p:spPr>
          <a:xfrm>
            <a:off x="717471" y="1691640"/>
            <a:ext cx="13195459" cy="328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1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Il successo è l'arte di far accadere ciò che desideri</a:t>
            </a: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nella tua vita attraverso consapevolezza.</a:t>
            </a:r>
            <a:endParaRPr b="0" i="0" sz="1600" u="none" cap="none" strike="noStrike"/>
          </a:p>
        </p:txBody>
      </p:sp>
      <p:pic>
        <p:nvPicPr>
          <p:cNvPr descr="preencoded.png" id="83" name="Google Shape;8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471" y="2250281"/>
            <a:ext cx="3790236" cy="234243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3"/>
          <p:cNvSpPr/>
          <p:nvPr/>
        </p:nvSpPr>
        <p:spPr>
          <a:xfrm>
            <a:off x="717471" y="4848939"/>
            <a:ext cx="3086100" cy="320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00"/>
              <a:buFont typeface="Fraunces"/>
              <a:buNone/>
            </a:pPr>
            <a:r>
              <a:rPr b="1" i="0" lang="en-US" sz="20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Essere o avere successo </a:t>
            </a:r>
            <a:endParaRPr b="0" i="0" sz="2000" u="none" cap="none" strike="noStrike"/>
          </a:p>
        </p:txBody>
      </p:sp>
      <p:sp>
        <p:nvSpPr>
          <p:cNvPr id="85" name="Google Shape;85;p23"/>
          <p:cNvSpPr/>
          <p:nvPr/>
        </p:nvSpPr>
        <p:spPr>
          <a:xfrm>
            <a:off x="717471" y="5292209"/>
            <a:ext cx="4193500" cy="19681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"Successo" è il participio passato del verbo "Succedere" e indica l'abilità di far accadere determinate cose nella propria vita. Ma non si tratta di </a:t>
            </a:r>
            <a:r>
              <a:rPr b="1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lasciare accadere</a:t>
            </a: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ma proprio </a:t>
            </a:r>
            <a:r>
              <a:rPr b="1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di far avvenire</a:t>
            </a: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ciò che si desidera. </a:t>
            </a:r>
            <a:endParaRPr b="0" i="0" sz="1600" u="none" cap="none" strike="noStrike"/>
          </a:p>
        </p:txBody>
      </p:sp>
      <p:pic>
        <p:nvPicPr>
          <p:cNvPr descr="preencoded.png" id="86" name="Google Shape;8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8390" y="2250281"/>
            <a:ext cx="3790236" cy="234243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3"/>
          <p:cNvSpPr/>
          <p:nvPr/>
        </p:nvSpPr>
        <p:spPr>
          <a:xfrm>
            <a:off x="5218390" y="4848939"/>
            <a:ext cx="3072289" cy="320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00"/>
              <a:buFont typeface="Fraunces"/>
              <a:buNone/>
            </a:pPr>
            <a:r>
              <a:rPr b="1" i="0" lang="en-US" sz="20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Attrarre, Non Inseguire</a:t>
            </a:r>
            <a:endParaRPr b="0" i="0" sz="2000" u="none" cap="none" strike="noStrike"/>
          </a:p>
        </p:txBody>
      </p:sp>
      <p:sp>
        <p:nvSpPr>
          <p:cNvPr id="88" name="Google Shape;88;p23"/>
          <p:cNvSpPr/>
          <p:nvPr/>
        </p:nvSpPr>
        <p:spPr>
          <a:xfrm>
            <a:off x="5218390" y="5292209"/>
            <a:ext cx="4193500" cy="656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Non deve essere inseguito; deve essere attratto dalla persona che diventi.</a:t>
            </a:r>
            <a:endParaRPr b="0" i="0" sz="1600" u="none" cap="none" strike="noStrike"/>
          </a:p>
        </p:txBody>
      </p:sp>
      <p:pic>
        <p:nvPicPr>
          <p:cNvPr descr="preencoded.png" id="89" name="Google Shape;8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19310" y="2250281"/>
            <a:ext cx="3790355" cy="234255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3"/>
          <p:cNvSpPr/>
          <p:nvPr/>
        </p:nvSpPr>
        <p:spPr>
          <a:xfrm>
            <a:off x="9719310" y="4849058"/>
            <a:ext cx="2562701" cy="320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00"/>
              <a:buFont typeface="Fraunces"/>
              <a:buNone/>
            </a:pPr>
            <a:r>
              <a:rPr b="1" i="0" lang="en-US" sz="20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La Consapevolezza</a:t>
            </a:r>
            <a:endParaRPr b="0" i="0" sz="2000" u="none" cap="none" strike="noStrike"/>
          </a:p>
        </p:txBody>
      </p:sp>
      <p:sp>
        <p:nvSpPr>
          <p:cNvPr id="91" name="Google Shape;91;p23"/>
          <p:cNvSpPr/>
          <p:nvPr/>
        </p:nvSpPr>
        <p:spPr>
          <a:xfrm>
            <a:off x="9719310" y="5292328"/>
            <a:ext cx="4193619" cy="2296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Saper far succedere consapevolmente ha benefici molto importanti nella qualità della vita, nelle capacità di gestire stress e conflitti, nel liberare la mente e gestire le emozioni, nel maturare una visione chiara delle situazioni più complicate, nel non cedere agli impulsi.</a:t>
            </a:r>
            <a:endParaRPr b="0" i="0" sz="1600" u="none" cap="none" strike="noStrik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7" name="Google Shape;9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4"/>
          <p:cNvSpPr/>
          <p:nvPr/>
        </p:nvSpPr>
        <p:spPr>
          <a:xfrm>
            <a:off x="793790" y="2736890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AFFFA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FAFFFA"/>
                </a:solidFill>
                <a:latin typeface="Fraunces"/>
                <a:ea typeface="Fraunces"/>
                <a:cs typeface="Fraunces"/>
                <a:sym typeface="Fraunces"/>
              </a:rPr>
              <a:t>Tutto parte da te</a:t>
            </a:r>
            <a:endParaRPr b="0" i="0" sz="4450" u="none" cap="none" strike="noStrike"/>
          </a:p>
        </p:txBody>
      </p:sp>
      <p:sp>
        <p:nvSpPr>
          <p:cNvPr id="99" name="Google Shape;99;p24"/>
          <p:cNvSpPr/>
          <p:nvPr/>
        </p:nvSpPr>
        <p:spPr>
          <a:xfrm>
            <a:off x="793790" y="3785830"/>
            <a:ext cx="130428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AFFFA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FAFFFA"/>
                </a:solidFill>
                <a:latin typeface="Nobile"/>
                <a:ea typeface="Nobile"/>
                <a:cs typeface="Nobile"/>
                <a:sym typeface="Nobile"/>
              </a:rPr>
              <a:t>Il vero successo inizia dentro di te, con la capacità di comprendere e gestire le tue emozioni e i tuoi pensieri. Non è solo una destinazione, ma un viaggio di crescita continua.</a:t>
            </a:r>
            <a:endParaRPr b="0" i="0" sz="1750" u="none" cap="none" strike="noStrike"/>
          </a:p>
        </p:txBody>
      </p:sp>
      <p:sp>
        <p:nvSpPr>
          <p:cNvPr id="100" name="Google Shape;100;p24"/>
          <p:cNvSpPr/>
          <p:nvPr/>
        </p:nvSpPr>
        <p:spPr>
          <a:xfrm>
            <a:off x="793790" y="4766786"/>
            <a:ext cx="130428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AFFFA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FAFFFA"/>
                </a:solidFill>
                <a:latin typeface="Nobile"/>
                <a:ea typeface="Nobile"/>
                <a:cs typeface="Nobile"/>
                <a:sym typeface="Nobile"/>
              </a:rPr>
              <a:t>Ricorda che gli ostacoli sono opportunità per crescere. Ogni sfida superata ti avvicina alla versione migliore di te stesso e rafforza la tua resilienza emotiva e mentale.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6" name="Google Shape;10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/>
          <p:nvPr/>
        </p:nvSpPr>
        <p:spPr>
          <a:xfrm>
            <a:off x="793790" y="1003221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Comprendere l'Intelligenza Emotiva</a:t>
            </a:r>
            <a:endParaRPr b="0" i="0" sz="4450" u="none" cap="none" strike="noStrike"/>
          </a:p>
        </p:txBody>
      </p:sp>
      <p:sp>
        <p:nvSpPr>
          <p:cNvPr id="108" name="Google Shape;108;p25"/>
          <p:cNvSpPr/>
          <p:nvPr/>
        </p:nvSpPr>
        <p:spPr>
          <a:xfrm>
            <a:off x="793790" y="2760940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L'intelligenza emotiva è la capacità di capire e gestire i nostri sentimenti.</a:t>
            </a:r>
            <a:endParaRPr b="0" i="0" sz="1750" u="none" cap="none" strike="noStrike"/>
          </a:p>
        </p:txBody>
      </p:sp>
      <p:sp>
        <p:nvSpPr>
          <p:cNvPr id="109" name="Google Shape;109;p25"/>
          <p:cNvSpPr/>
          <p:nvPr/>
        </p:nvSpPr>
        <p:spPr>
          <a:xfrm>
            <a:off x="793790" y="3741896"/>
            <a:ext cx="3664863" cy="3484364"/>
          </a:xfrm>
          <a:prstGeom prst="roundRect">
            <a:avLst>
              <a:gd fmla="val 5859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5"/>
          <p:cNvSpPr/>
          <p:nvPr/>
        </p:nvSpPr>
        <p:spPr>
          <a:xfrm>
            <a:off x="1020604" y="396871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Consapevolezza</a:t>
            </a:r>
            <a:endParaRPr b="0" i="0" sz="2200" u="none" cap="none" strike="noStrike"/>
          </a:p>
        </p:txBody>
      </p:sp>
      <p:sp>
        <p:nvSpPr>
          <p:cNvPr id="111" name="Google Shape;111;p25"/>
          <p:cNvSpPr/>
          <p:nvPr/>
        </p:nvSpPr>
        <p:spPr>
          <a:xfrm>
            <a:off x="1020604" y="4459129"/>
            <a:ext cx="3211235" cy="2540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Riconoscere e identificare le proprie emozioni nel momento in cui emergono. Questo primo passo essenziale crea le fondamenta per una vera intelligenza emotiva.</a:t>
            </a:r>
            <a:endParaRPr b="0" i="0" sz="1750" u="none" cap="none" strike="noStrike"/>
          </a:p>
        </p:txBody>
      </p:sp>
      <p:sp>
        <p:nvSpPr>
          <p:cNvPr id="112" name="Google Shape;112;p25"/>
          <p:cNvSpPr/>
          <p:nvPr/>
        </p:nvSpPr>
        <p:spPr>
          <a:xfrm>
            <a:off x="4685467" y="3741896"/>
            <a:ext cx="3664863" cy="3484364"/>
          </a:xfrm>
          <a:prstGeom prst="roundRect">
            <a:avLst>
              <a:gd fmla="val 5859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5"/>
          <p:cNvSpPr/>
          <p:nvPr/>
        </p:nvSpPr>
        <p:spPr>
          <a:xfrm>
            <a:off x="4912281" y="396871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Gestione</a:t>
            </a:r>
            <a:endParaRPr b="0" i="0" sz="2200" u="none" cap="none" strike="noStrike"/>
          </a:p>
        </p:txBody>
      </p:sp>
      <p:sp>
        <p:nvSpPr>
          <p:cNvPr id="114" name="Google Shape;114;p25"/>
          <p:cNvSpPr/>
          <p:nvPr/>
        </p:nvSpPr>
        <p:spPr>
          <a:xfrm>
            <a:off x="4912281" y="4459129"/>
            <a:ext cx="3211235" cy="2540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Sviluppare la capacità di regolare e canalizzare le proprie emozioni in modo costruttivo. Non lasciare che le emozioni negative influenzino le tue decisioni e relazioni.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0" name="Google Shape;12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6"/>
          <p:cNvSpPr/>
          <p:nvPr/>
        </p:nvSpPr>
        <p:spPr>
          <a:xfrm>
            <a:off x="793790" y="1829633"/>
            <a:ext cx="5872877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La paura del giudizio</a:t>
            </a:r>
            <a:endParaRPr b="0" i="0" sz="4450" u="none" cap="none" strike="noStrike"/>
          </a:p>
        </p:txBody>
      </p:sp>
      <p:sp>
        <p:nvSpPr>
          <p:cNvPr id="122" name="Google Shape;122;p26"/>
          <p:cNvSpPr/>
          <p:nvPr/>
        </p:nvSpPr>
        <p:spPr>
          <a:xfrm>
            <a:off x="793790" y="2878574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Quando temiamo le opinioni degli altri, ci impediamo di esprimere autenticamente le nostre emozioni e pensieri, bloccando così la nostra crescita emotiva.</a:t>
            </a:r>
            <a:endParaRPr b="0" i="0" sz="1750" u="none" cap="none" strike="noStrike"/>
          </a:p>
        </p:txBody>
      </p:sp>
      <p:sp>
        <p:nvSpPr>
          <p:cNvPr id="123" name="Google Shape;123;p26"/>
          <p:cNvSpPr/>
          <p:nvPr/>
        </p:nvSpPr>
        <p:spPr>
          <a:xfrm>
            <a:off x="793790" y="4222433"/>
            <a:ext cx="7556421" cy="2177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Ricorda: ogni errore non è un fallimento, ma una </a:t>
            </a:r>
            <a:r>
              <a:rPr b="1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preziosa opportunità di crescita</a:t>
            </a: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. Nell'ambito dell'intelligenza emotiva, queste esperienze diventano lezioni fondamentali che approfondiscono la comprensione di noi stessi e degli altri, rafforzando il nostro cammino verso una vera consapevolezza emotiva.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/>
          <p:nvPr/>
        </p:nvSpPr>
        <p:spPr>
          <a:xfrm>
            <a:off x="709613" y="716042"/>
            <a:ext cx="9335929" cy="6336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1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950"/>
              <a:buFont typeface="Fraunces"/>
              <a:buNone/>
            </a:pPr>
            <a:r>
              <a:rPr b="1" i="0" lang="en-US" sz="39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Come Superare la Paura del Giudizio</a:t>
            </a:r>
            <a:endParaRPr b="0" i="0" sz="3950" u="none" cap="none" strike="noStrike"/>
          </a:p>
        </p:txBody>
      </p:sp>
      <p:sp>
        <p:nvSpPr>
          <p:cNvPr id="130" name="Google Shape;130;p27"/>
          <p:cNvSpPr/>
          <p:nvPr/>
        </p:nvSpPr>
        <p:spPr>
          <a:xfrm>
            <a:off x="709613" y="1755219"/>
            <a:ext cx="13211175" cy="3243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SzPts val="1550"/>
              <a:buFont typeface="Arial"/>
              <a:buNone/>
            </a:pPr>
            <a:r>
              <a:t/>
            </a:r>
            <a:endParaRPr b="0" i="0" sz="1550" u="none" cap="none" strike="noStrike"/>
          </a:p>
        </p:txBody>
      </p:sp>
      <p:pic>
        <p:nvPicPr>
          <p:cNvPr descr="preencoded.png" id="131" name="Google Shape;13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613" y="2307669"/>
            <a:ext cx="2748558" cy="169866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7"/>
          <p:cNvSpPr/>
          <p:nvPr/>
        </p:nvSpPr>
        <p:spPr>
          <a:xfrm>
            <a:off x="709613" y="4259699"/>
            <a:ext cx="2697361" cy="316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b="1" i="0" lang="en-US" sz="19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Riconoscere la paura</a:t>
            </a:r>
            <a:endParaRPr b="0" i="0" sz="1950" u="none" cap="none" strike="noStrike"/>
          </a:p>
        </p:txBody>
      </p:sp>
      <p:sp>
        <p:nvSpPr>
          <p:cNvPr id="133" name="Google Shape;133;p27"/>
          <p:cNvSpPr/>
          <p:nvPr/>
        </p:nvSpPr>
        <p:spPr>
          <a:xfrm>
            <a:off x="709613" y="4698087"/>
            <a:ext cx="3074670" cy="19459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b="0" i="0" lang="en-US" sz="15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Identifica quando e come questa paura si manifesta nella tua quotidianità. Osserva con attenzione le situazioni in cui ti senti paralizzato dal timore delle opinioni altrui.</a:t>
            </a:r>
            <a:endParaRPr b="0" i="0" sz="1550" u="none" cap="none" strike="noStrike"/>
          </a:p>
        </p:txBody>
      </p:sp>
      <p:pic>
        <p:nvPicPr>
          <p:cNvPr descr="preencoded.png" id="134" name="Google Shape;13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8368" y="2307669"/>
            <a:ext cx="2748677" cy="169878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7"/>
          <p:cNvSpPr/>
          <p:nvPr/>
        </p:nvSpPr>
        <p:spPr>
          <a:xfrm>
            <a:off x="4088368" y="4259818"/>
            <a:ext cx="3074789" cy="6336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b="1" i="0" lang="en-US" sz="19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Accettare l'imperfezione</a:t>
            </a:r>
            <a:endParaRPr b="0" i="0" sz="1950" u="none" cap="none" strike="noStrike"/>
          </a:p>
        </p:txBody>
      </p:sp>
      <p:sp>
        <p:nvSpPr>
          <p:cNvPr id="136" name="Google Shape;136;p27"/>
          <p:cNvSpPr/>
          <p:nvPr/>
        </p:nvSpPr>
        <p:spPr>
          <a:xfrm>
            <a:off x="4088368" y="5015032"/>
            <a:ext cx="3074789" cy="19459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b="0" i="0" lang="en-US" sz="15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Abbraccia il fatto che l'imperfezione è parte integrante dell'esperienza umana. Nessuno vive una vita priva di errori o critiche. Questa consapevolezza è liberatoria.</a:t>
            </a:r>
            <a:endParaRPr b="0" i="0" sz="1550" u="none" cap="none" strike="noStrike"/>
          </a:p>
        </p:txBody>
      </p:sp>
      <p:pic>
        <p:nvPicPr>
          <p:cNvPr descr="preencoded.png" id="137" name="Google Shape;13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67243" y="2307669"/>
            <a:ext cx="2748558" cy="169866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7"/>
          <p:cNvSpPr/>
          <p:nvPr/>
        </p:nvSpPr>
        <p:spPr>
          <a:xfrm>
            <a:off x="7467243" y="4259699"/>
            <a:ext cx="2839879" cy="316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b="1" i="0" lang="en-US" sz="19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Esporsi gradualmente</a:t>
            </a:r>
            <a:endParaRPr b="0" i="0" sz="1950" u="none" cap="none" strike="noStrike"/>
          </a:p>
        </p:txBody>
      </p:sp>
      <p:sp>
        <p:nvSpPr>
          <p:cNvPr id="139" name="Google Shape;139;p27"/>
          <p:cNvSpPr/>
          <p:nvPr/>
        </p:nvSpPr>
        <p:spPr>
          <a:xfrm>
            <a:off x="7467243" y="4698087"/>
            <a:ext cx="3074670" cy="19459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b="0" i="0" lang="en-US" sz="15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Affronta le tue paure con piccoli passi coraggiosi ma sostenibili. Ogni volta che ti esprimi in modo autentico, costruisci un muscolo emotivo più forte.</a:t>
            </a:r>
            <a:endParaRPr b="0" i="0" sz="1550" u="none" cap="none" strike="noStrike"/>
          </a:p>
        </p:txBody>
      </p:sp>
      <p:pic>
        <p:nvPicPr>
          <p:cNvPr descr="preencoded.png" id="140" name="Google Shape;140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45998" y="2307669"/>
            <a:ext cx="2748677" cy="169878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7"/>
          <p:cNvSpPr/>
          <p:nvPr/>
        </p:nvSpPr>
        <p:spPr>
          <a:xfrm>
            <a:off x="10845998" y="4259818"/>
            <a:ext cx="3074789" cy="6336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b="1" i="0" lang="en-US" sz="19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Coltivare l'autocompassione</a:t>
            </a:r>
            <a:endParaRPr b="0" i="0" sz="1950" u="none" cap="none" strike="noStrike"/>
          </a:p>
        </p:txBody>
      </p:sp>
      <p:sp>
        <p:nvSpPr>
          <p:cNvPr id="142" name="Google Shape;142;p27"/>
          <p:cNvSpPr/>
          <p:nvPr/>
        </p:nvSpPr>
        <p:spPr>
          <a:xfrm>
            <a:off x="10845998" y="5015032"/>
            <a:ext cx="3074789" cy="19459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b="0" i="0" lang="en-US" sz="15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Sviluppa l'abitudine di trattarti con la stessa gentilezza che offriresti a una persona cara in difficoltà. L'autocompassione è il più potente antidoto al giudizio.</a:t>
            </a:r>
            <a:endParaRPr b="0" i="0" sz="1550" u="none" cap="none" strike="noStrike"/>
          </a:p>
        </p:txBody>
      </p:sp>
      <p:sp>
        <p:nvSpPr>
          <p:cNvPr id="143" name="Google Shape;143;p27"/>
          <p:cNvSpPr/>
          <p:nvPr/>
        </p:nvSpPr>
        <p:spPr>
          <a:xfrm>
            <a:off x="709613" y="7189113"/>
            <a:ext cx="13211175" cy="3243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SzPts val="1550"/>
              <a:buFont typeface="Arial"/>
              <a:buNone/>
            </a:pPr>
            <a:r>
              <a:t/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9" name="Google Shape;14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/>
          <p:nvPr/>
        </p:nvSpPr>
        <p:spPr>
          <a:xfrm>
            <a:off x="6202799" y="812125"/>
            <a:ext cx="7334964" cy="6396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000"/>
              <a:buFont typeface="Fraunces"/>
              <a:buNone/>
            </a:pPr>
            <a:r>
              <a:rPr b="1" i="0" lang="en-US" sz="40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La Pratica della Meditazione</a:t>
            </a:r>
            <a:endParaRPr b="0" i="0" sz="4000" u="none" cap="none" strike="noStrike"/>
          </a:p>
        </p:txBody>
      </p:sp>
      <p:sp>
        <p:nvSpPr>
          <p:cNvPr id="151" name="Google Shape;151;p28"/>
          <p:cNvSpPr/>
          <p:nvPr/>
        </p:nvSpPr>
        <p:spPr>
          <a:xfrm>
            <a:off x="6433066" y="1758791"/>
            <a:ext cx="22860" cy="5658683"/>
          </a:xfrm>
          <a:prstGeom prst="roundRect">
            <a:avLst>
              <a:gd fmla="val 805956" name="adj"/>
            </a:avLst>
          </a:prstGeom>
          <a:solidFill>
            <a:srgbClr val="CED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8"/>
          <p:cNvSpPr/>
          <p:nvPr/>
        </p:nvSpPr>
        <p:spPr>
          <a:xfrm>
            <a:off x="6640473" y="2207895"/>
            <a:ext cx="614124" cy="22860"/>
          </a:xfrm>
          <a:prstGeom prst="roundRect">
            <a:avLst>
              <a:gd fmla="val 805956" name="adj"/>
            </a:avLst>
          </a:prstGeom>
          <a:solidFill>
            <a:srgbClr val="CED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8"/>
          <p:cNvSpPr/>
          <p:nvPr/>
        </p:nvSpPr>
        <p:spPr>
          <a:xfrm>
            <a:off x="6202799" y="1989058"/>
            <a:ext cx="460534" cy="460534"/>
          </a:xfrm>
          <a:prstGeom prst="roundRect">
            <a:avLst>
              <a:gd fmla="val 40006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8"/>
          <p:cNvSpPr/>
          <p:nvPr/>
        </p:nvSpPr>
        <p:spPr>
          <a:xfrm>
            <a:off x="6279535" y="2027456"/>
            <a:ext cx="307062" cy="383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400"/>
              <a:buFont typeface="Fraunces"/>
              <a:buNone/>
            </a:pPr>
            <a:r>
              <a:rPr b="1" i="0" lang="en-US" sz="24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1</a:t>
            </a:r>
            <a:endParaRPr b="0" i="0" sz="2400" u="none" cap="none" strike="noStrike"/>
          </a:p>
        </p:txBody>
      </p:sp>
      <p:sp>
        <p:nvSpPr>
          <p:cNvPr id="155" name="Google Shape;155;p28"/>
          <p:cNvSpPr/>
          <p:nvPr/>
        </p:nvSpPr>
        <p:spPr>
          <a:xfrm>
            <a:off x="7456646" y="1963460"/>
            <a:ext cx="2558891" cy="319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00"/>
              <a:buFont typeface="Fraunces"/>
              <a:buNone/>
            </a:pPr>
            <a:r>
              <a:rPr b="1" i="0" lang="en-US" sz="20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5 Minuti</a:t>
            </a:r>
            <a:endParaRPr b="0" i="0" sz="2000" u="none" cap="none" strike="noStrike"/>
          </a:p>
        </p:txBody>
      </p:sp>
      <p:sp>
        <p:nvSpPr>
          <p:cNvPr id="156" name="Google Shape;156;p28"/>
          <p:cNvSpPr/>
          <p:nvPr/>
        </p:nvSpPr>
        <p:spPr>
          <a:xfrm>
            <a:off x="7456646" y="2406015"/>
            <a:ext cx="6457355" cy="3274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Inizia con sessioni brevi. Focalizzati solo sul respiro.</a:t>
            </a:r>
            <a:endParaRPr b="0" i="0" sz="1600" u="none" cap="none" strike="noStrike"/>
          </a:p>
        </p:txBody>
      </p:sp>
      <p:sp>
        <p:nvSpPr>
          <p:cNvPr id="157" name="Google Shape;157;p28"/>
          <p:cNvSpPr/>
          <p:nvPr/>
        </p:nvSpPr>
        <p:spPr>
          <a:xfrm>
            <a:off x="6640473" y="3591878"/>
            <a:ext cx="614124" cy="22860"/>
          </a:xfrm>
          <a:prstGeom prst="roundRect">
            <a:avLst>
              <a:gd fmla="val 805956" name="adj"/>
            </a:avLst>
          </a:prstGeom>
          <a:solidFill>
            <a:srgbClr val="CED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8"/>
          <p:cNvSpPr/>
          <p:nvPr/>
        </p:nvSpPr>
        <p:spPr>
          <a:xfrm>
            <a:off x="6202799" y="3373041"/>
            <a:ext cx="460534" cy="460534"/>
          </a:xfrm>
          <a:prstGeom prst="roundRect">
            <a:avLst>
              <a:gd fmla="val 40006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8"/>
          <p:cNvSpPr/>
          <p:nvPr/>
        </p:nvSpPr>
        <p:spPr>
          <a:xfrm>
            <a:off x="6279535" y="3411438"/>
            <a:ext cx="307062" cy="383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400"/>
              <a:buFont typeface="Fraunces"/>
              <a:buNone/>
            </a:pPr>
            <a:r>
              <a:rPr b="1" i="0" lang="en-US" sz="24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2</a:t>
            </a:r>
            <a:endParaRPr b="0" i="0" sz="2400" u="none" cap="none" strike="noStrike"/>
          </a:p>
        </p:txBody>
      </p:sp>
      <p:sp>
        <p:nvSpPr>
          <p:cNvPr id="160" name="Google Shape;160;p28"/>
          <p:cNvSpPr/>
          <p:nvPr/>
        </p:nvSpPr>
        <p:spPr>
          <a:xfrm>
            <a:off x="7456646" y="3347442"/>
            <a:ext cx="2558891" cy="319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00"/>
              <a:buFont typeface="Fraunces"/>
              <a:buNone/>
            </a:pPr>
            <a:r>
              <a:rPr b="1" i="0" lang="en-US" sz="20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Costanza</a:t>
            </a:r>
            <a:endParaRPr b="0" i="0" sz="2000" u="none" cap="none" strike="noStrike"/>
          </a:p>
        </p:txBody>
      </p:sp>
      <p:sp>
        <p:nvSpPr>
          <p:cNvPr id="161" name="Google Shape;161;p28"/>
          <p:cNvSpPr/>
          <p:nvPr/>
        </p:nvSpPr>
        <p:spPr>
          <a:xfrm>
            <a:off x="7456646" y="3789998"/>
            <a:ext cx="6457355" cy="3274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Pratica quotidiana. Meglio poco ma regolare.</a:t>
            </a:r>
            <a:endParaRPr b="0" i="0" sz="1600" u="none" cap="none" strike="noStrike"/>
          </a:p>
        </p:txBody>
      </p:sp>
      <p:sp>
        <p:nvSpPr>
          <p:cNvPr id="162" name="Google Shape;162;p28"/>
          <p:cNvSpPr/>
          <p:nvPr/>
        </p:nvSpPr>
        <p:spPr>
          <a:xfrm>
            <a:off x="6640473" y="4975860"/>
            <a:ext cx="614124" cy="22860"/>
          </a:xfrm>
          <a:prstGeom prst="roundRect">
            <a:avLst>
              <a:gd fmla="val 805956" name="adj"/>
            </a:avLst>
          </a:prstGeom>
          <a:solidFill>
            <a:srgbClr val="CED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8"/>
          <p:cNvSpPr/>
          <p:nvPr/>
        </p:nvSpPr>
        <p:spPr>
          <a:xfrm>
            <a:off x="6202799" y="4757023"/>
            <a:ext cx="460534" cy="460534"/>
          </a:xfrm>
          <a:prstGeom prst="roundRect">
            <a:avLst>
              <a:gd fmla="val 40006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8"/>
          <p:cNvSpPr/>
          <p:nvPr/>
        </p:nvSpPr>
        <p:spPr>
          <a:xfrm>
            <a:off x="6279535" y="4795421"/>
            <a:ext cx="307062" cy="383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400"/>
              <a:buFont typeface="Fraunces"/>
              <a:buNone/>
            </a:pPr>
            <a:r>
              <a:rPr b="1" i="0" lang="en-US" sz="24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3</a:t>
            </a:r>
            <a:endParaRPr b="0" i="0" sz="2400" u="none" cap="none" strike="noStrike"/>
          </a:p>
        </p:txBody>
      </p:sp>
      <p:sp>
        <p:nvSpPr>
          <p:cNvPr id="165" name="Google Shape;165;p28"/>
          <p:cNvSpPr/>
          <p:nvPr/>
        </p:nvSpPr>
        <p:spPr>
          <a:xfrm>
            <a:off x="7456646" y="4731425"/>
            <a:ext cx="2558891" cy="319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00"/>
              <a:buFont typeface="Fraunces"/>
              <a:buNone/>
            </a:pPr>
            <a:r>
              <a:rPr b="1" i="0" lang="en-US" sz="20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Espansione</a:t>
            </a:r>
            <a:endParaRPr b="0" i="0" sz="2000" u="none" cap="none" strike="noStrike"/>
          </a:p>
        </p:txBody>
      </p:sp>
      <p:sp>
        <p:nvSpPr>
          <p:cNvPr id="166" name="Google Shape;166;p28"/>
          <p:cNvSpPr/>
          <p:nvPr/>
        </p:nvSpPr>
        <p:spPr>
          <a:xfrm>
            <a:off x="7456646" y="5173980"/>
            <a:ext cx="6457355" cy="3274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Aumenta gradualmente il tempo. Sperimenta diverse tecniche.</a:t>
            </a:r>
            <a:endParaRPr b="0" i="0" sz="1600" u="none" cap="none" strike="noStrike"/>
          </a:p>
        </p:txBody>
      </p:sp>
      <p:sp>
        <p:nvSpPr>
          <p:cNvPr id="167" name="Google Shape;167;p28"/>
          <p:cNvSpPr/>
          <p:nvPr/>
        </p:nvSpPr>
        <p:spPr>
          <a:xfrm>
            <a:off x="6640473" y="6359843"/>
            <a:ext cx="614124" cy="22860"/>
          </a:xfrm>
          <a:prstGeom prst="roundRect">
            <a:avLst>
              <a:gd fmla="val 805956" name="adj"/>
            </a:avLst>
          </a:prstGeom>
          <a:solidFill>
            <a:srgbClr val="CED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8"/>
          <p:cNvSpPr/>
          <p:nvPr/>
        </p:nvSpPr>
        <p:spPr>
          <a:xfrm>
            <a:off x="6202799" y="6141006"/>
            <a:ext cx="460534" cy="460534"/>
          </a:xfrm>
          <a:prstGeom prst="roundRect">
            <a:avLst>
              <a:gd fmla="val 40006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8"/>
          <p:cNvSpPr/>
          <p:nvPr/>
        </p:nvSpPr>
        <p:spPr>
          <a:xfrm>
            <a:off x="6279535" y="6179403"/>
            <a:ext cx="307062" cy="383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400"/>
              <a:buFont typeface="Fraunces"/>
              <a:buNone/>
            </a:pPr>
            <a:r>
              <a:rPr b="1" i="0" lang="en-US" sz="24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4</a:t>
            </a:r>
            <a:endParaRPr b="0" i="0" sz="2400" u="none" cap="none" strike="noStrike"/>
          </a:p>
        </p:txBody>
      </p:sp>
      <p:sp>
        <p:nvSpPr>
          <p:cNvPr id="170" name="Google Shape;170;p28"/>
          <p:cNvSpPr/>
          <p:nvPr/>
        </p:nvSpPr>
        <p:spPr>
          <a:xfrm>
            <a:off x="7456646" y="6115407"/>
            <a:ext cx="2558891" cy="319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00"/>
              <a:buFont typeface="Fraunces"/>
              <a:buNone/>
            </a:pPr>
            <a:r>
              <a:rPr b="1" i="0" lang="en-US" sz="20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Integrazione</a:t>
            </a:r>
            <a:endParaRPr b="0" i="0" sz="2000" u="none" cap="none" strike="noStrike"/>
          </a:p>
        </p:txBody>
      </p:sp>
      <p:sp>
        <p:nvSpPr>
          <p:cNvPr id="171" name="Google Shape;171;p28"/>
          <p:cNvSpPr/>
          <p:nvPr/>
        </p:nvSpPr>
        <p:spPr>
          <a:xfrm>
            <a:off x="7456646" y="6557963"/>
            <a:ext cx="6457355" cy="6548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Porta la consapevolezza nella vita quotidiana. Non solo durante la meditazione.</a:t>
            </a:r>
            <a:endParaRPr b="0" i="0" sz="1600" u="none" cap="none" strike="noStrik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7" name="Google Shape;17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/>
          <p:nvPr/>
        </p:nvSpPr>
        <p:spPr>
          <a:xfrm>
            <a:off x="724852" y="694968"/>
            <a:ext cx="7694295" cy="1035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1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250"/>
              <a:buFont typeface="Fraunces"/>
              <a:buNone/>
            </a:pPr>
            <a:r>
              <a:rPr b="1" i="0" lang="en-US" sz="32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Il silenzio come elemento fondamentale del successo</a:t>
            </a:r>
            <a:endParaRPr b="0" i="0" sz="3250" u="none" cap="none" strike="noStrike"/>
          </a:p>
        </p:txBody>
      </p:sp>
      <p:sp>
        <p:nvSpPr>
          <p:cNvPr id="179" name="Google Shape;179;p29"/>
          <p:cNvSpPr/>
          <p:nvPr/>
        </p:nvSpPr>
        <p:spPr>
          <a:xfrm>
            <a:off x="1035487" y="2196108"/>
            <a:ext cx="7383661" cy="6624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1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Quando parli stai solo ripetendo quello che già sai, ma se ascolti potrai imparare qualcosa di nuovo.</a:t>
            </a:r>
            <a:endParaRPr b="0" i="0" sz="1600" u="none" cap="none" strike="noStrike"/>
          </a:p>
        </p:txBody>
      </p:sp>
      <p:sp>
        <p:nvSpPr>
          <p:cNvPr id="180" name="Google Shape;180;p29"/>
          <p:cNvSpPr/>
          <p:nvPr/>
        </p:nvSpPr>
        <p:spPr>
          <a:xfrm>
            <a:off x="724852" y="1963222"/>
            <a:ext cx="22860" cy="1128236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9"/>
          <p:cNvSpPr/>
          <p:nvPr/>
        </p:nvSpPr>
        <p:spPr>
          <a:xfrm>
            <a:off x="724852" y="3557230"/>
            <a:ext cx="465892" cy="465892"/>
          </a:xfrm>
          <a:prstGeom prst="roundRect">
            <a:avLst>
              <a:gd fmla="val 40008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9"/>
          <p:cNvSpPr/>
          <p:nvPr/>
        </p:nvSpPr>
        <p:spPr>
          <a:xfrm>
            <a:off x="1397794" y="3557230"/>
            <a:ext cx="3070741" cy="646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00"/>
              <a:buFont typeface="Fraunces"/>
              <a:buNone/>
            </a:pPr>
            <a:r>
              <a:rPr b="1" i="0" lang="en-US" sz="20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Riorientamento interiore</a:t>
            </a:r>
            <a:endParaRPr b="0" i="0" sz="2000" u="none" cap="none" strike="noStrike"/>
          </a:p>
        </p:txBody>
      </p:sp>
      <p:sp>
        <p:nvSpPr>
          <p:cNvPr id="183" name="Google Shape;183;p29"/>
          <p:cNvSpPr/>
          <p:nvPr/>
        </p:nvSpPr>
        <p:spPr>
          <a:xfrm>
            <a:off x="1397794" y="4328398"/>
            <a:ext cx="3070741" cy="1656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Il silenzio permette di riorientare le risorse profonde del proprio essere, di aprirsi alle intuizioni e di accedere alla saggezza interiore.</a:t>
            </a:r>
            <a:endParaRPr b="0" i="0" sz="1600" u="none" cap="none" strike="noStrike"/>
          </a:p>
        </p:txBody>
      </p:sp>
      <p:sp>
        <p:nvSpPr>
          <p:cNvPr id="184" name="Google Shape;184;p29"/>
          <p:cNvSpPr/>
          <p:nvPr/>
        </p:nvSpPr>
        <p:spPr>
          <a:xfrm>
            <a:off x="4675584" y="3557230"/>
            <a:ext cx="465892" cy="465892"/>
          </a:xfrm>
          <a:prstGeom prst="roundRect">
            <a:avLst>
              <a:gd fmla="val 40008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9"/>
          <p:cNvSpPr/>
          <p:nvPr/>
        </p:nvSpPr>
        <p:spPr>
          <a:xfrm>
            <a:off x="5348526" y="3557230"/>
            <a:ext cx="2588776" cy="323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00"/>
              <a:buFont typeface="Fraunces"/>
              <a:buNone/>
            </a:pPr>
            <a:r>
              <a:rPr b="1" i="0" lang="en-US" sz="20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Chiarezza mentale</a:t>
            </a:r>
            <a:endParaRPr b="0" i="0" sz="2000" u="none" cap="none" strike="noStrike"/>
          </a:p>
        </p:txBody>
      </p:sp>
      <p:sp>
        <p:nvSpPr>
          <p:cNvPr id="186" name="Google Shape;186;p29"/>
          <p:cNvSpPr/>
          <p:nvPr/>
        </p:nvSpPr>
        <p:spPr>
          <a:xfrm>
            <a:off x="5348526" y="4004905"/>
            <a:ext cx="3070741" cy="132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Nella quiete del silenzio, la mente si schiarisce, i pensieri si ordinano e le soluzioni emergono spontaneamente.</a:t>
            </a:r>
            <a:endParaRPr b="0" i="0" sz="1600" u="none" cap="none" strike="noStrike"/>
          </a:p>
        </p:txBody>
      </p:sp>
      <p:sp>
        <p:nvSpPr>
          <p:cNvPr id="187" name="Google Shape;187;p29"/>
          <p:cNvSpPr/>
          <p:nvPr/>
        </p:nvSpPr>
        <p:spPr>
          <a:xfrm>
            <a:off x="724852" y="6424493"/>
            <a:ext cx="465892" cy="465892"/>
          </a:xfrm>
          <a:prstGeom prst="roundRect">
            <a:avLst>
              <a:gd fmla="val 40008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9"/>
          <p:cNvSpPr/>
          <p:nvPr/>
        </p:nvSpPr>
        <p:spPr>
          <a:xfrm>
            <a:off x="1397794" y="6424493"/>
            <a:ext cx="3603784" cy="323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00"/>
              <a:buFont typeface="Fraunces"/>
              <a:buNone/>
            </a:pPr>
            <a:r>
              <a:rPr b="1" i="0" lang="en-US" sz="20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Trasformazione quotidiana</a:t>
            </a:r>
            <a:endParaRPr b="0" i="0" sz="2000" u="none" cap="none" strike="noStrike"/>
          </a:p>
        </p:txBody>
      </p:sp>
      <p:sp>
        <p:nvSpPr>
          <p:cNvPr id="189" name="Google Shape;189;p29"/>
          <p:cNvSpPr/>
          <p:nvPr/>
        </p:nvSpPr>
        <p:spPr>
          <a:xfrm>
            <a:off x="1397794" y="6872168"/>
            <a:ext cx="7021354" cy="6624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Praticare il silenzio quotidianamente, anche solo per pochi minuti, può trasformare radicalmente la qualità delle nostre decisioni e relazioni.</a:t>
            </a:r>
            <a:endParaRPr b="0" i="0" sz="1600" u="none" cap="none" strike="noStrik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/>
          <p:nvPr/>
        </p:nvSpPr>
        <p:spPr>
          <a:xfrm>
            <a:off x="729853" y="573405"/>
            <a:ext cx="9423321" cy="651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100"/>
              <a:buFont typeface="Fraunces"/>
              <a:buNone/>
            </a:pPr>
            <a:r>
              <a:rPr b="1" i="0" lang="en-US" sz="41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Come Gestire l'Ansia da Prestazione</a:t>
            </a:r>
            <a:endParaRPr b="0" i="0" sz="4100" u="none" cap="none" strike="noStrike"/>
          </a:p>
        </p:txBody>
      </p:sp>
      <p:pic>
        <p:nvPicPr>
          <p:cNvPr descr="preencoded.png" id="196" name="Google Shape;1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853" y="1641991"/>
            <a:ext cx="2811304" cy="173747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/>
          <p:nvPr/>
        </p:nvSpPr>
        <p:spPr>
          <a:xfrm>
            <a:off x="729853" y="3640098"/>
            <a:ext cx="3031331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50"/>
              <a:buFont typeface="Fraunces"/>
              <a:buNone/>
            </a:pPr>
            <a:r>
              <a:rPr b="1" i="0" lang="en-US" sz="20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Respirazione profonda</a:t>
            </a:r>
            <a:endParaRPr b="0" i="0" sz="2050" u="none" cap="none" strike="noStrike"/>
          </a:p>
        </p:txBody>
      </p:sp>
      <p:sp>
        <p:nvSpPr>
          <p:cNvPr id="198" name="Google Shape;198;p30"/>
          <p:cNvSpPr/>
          <p:nvPr/>
        </p:nvSpPr>
        <p:spPr>
          <a:xfrm>
            <a:off x="729853" y="4090868"/>
            <a:ext cx="3058001" cy="2667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Pratica la respirazione diaframmatica: inspira lentamente dal naso contando fino a 4, trattieni per 2 secondi, ed espira dalla bocca contando fino a 6. Ripeti 5-10 volte prima di una performance.</a:t>
            </a:r>
            <a:endParaRPr b="0" i="0" sz="1600" u="none" cap="none" strike="noStrike"/>
          </a:p>
        </p:txBody>
      </p:sp>
      <p:pic>
        <p:nvPicPr>
          <p:cNvPr descr="preencoded.png" id="199" name="Google Shape;19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0632" y="1641991"/>
            <a:ext cx="2811423" cy="173747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/>
          <p:nvPr/>
        </p:nvSpPr>
        <p:spPr>
          <a:xfrm>
            <a:off x="4100632" y="3640098"/>
            <a:ext cx="3058120" cy="651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50"/>
              <a:buFont typeface="Fraunces"/>
              <a:buNone/>
            </a:pPr>
            <a:r>
              <a:rPr b="1" i="0" lang="en-US" sz="20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Visualizzazione positiva</a:t>
            </a:r>
            <a:endParaRPr b="0" i="0" sz="2050" u="none" cap="none" strike="noStrike"/>
          </a:p>
        </p:txBody>
      </p:sp>
      <p:sp>
        <p:nvSpPr>
          <p:cNvPr id="201" name="Google Shape;201;p30"/>
          <p:cNvSpPr/>
          <p:nvPr/>
        </p:nvSpPr>
        <p:spPr>
          <a:xfrm>
            <a:off x="4100632" y="4416623"/>
            <a:ext cx="3058120" cy="13339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Dedica alcuni minuti ogni giorno a visualizzare te stesso mentre affronti con successo la situazione temuta.</a:t>
            </a:r>
            <a:endParaRPr b="0" i="0" sz="1600" u="none" cap="none" strike="noStrike"/>
          </a:p>
        </p:txBody>
      </p:sp>
      <p:pic>
        <p:nvPicPr>
          <p:cNvPr descr="preencoded.png" id="202" name="Google Shape;20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71529" y="1641991"/>
            <a:ext cx="2811423" cy="173747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/>
          <p:nvPr/>
        </p:nvSpPr>
        <p:spPr>
          <a:xfrm>
            <a:off x="7471529" y="3640098"/>
            <a:ext cx="2606635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50"/>
              <a:buFont typeface="Fraunces"/>
              <a:buNone/>
            </a:pPr>
            <a:r>
              <a:rPr b="1" i="0" lang="en-US" sz="20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Mindset</a:t>
            </a:r>
            <a:endParaRPr b="0" i="0" sz="2050" u="none" cap="none" strike="noStrike"/>
          </a:p>
        </p:txBody>
      </p:sp>
      <p:sp>
        <p:nvSpPr>
          <p:cNvPr id="204" name="Google Shape;204;p30"/>
          <p:cNvSpPr/>
          <p:nvPr/>
        </p:nvSpPr>
        <p:spPr>
          <a:xfrm>
            <a:off x="7471529" y="4090868"/>
            <a:ext cx="3058120" cy="13339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Identifica e sfida i pensieri negativi automatici. Sostituiscili con affermazioni realistiche e incoraggianti.</a:t>
            </a:r>
            <a:endParaRPr b="0" i="0" sz="1600" u="none" cap="none" strike="noStrike"/>
          </a:p>
        </p:txBody>
      </p:sp>
      <p:pic>
        <p:nvPicPr>
          <p:cNvPr descr="preencoded.png" id="205" name="Google Shape;205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42427" y="1641991"/>
            <a:ext cx="2811423" cy="173747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/>
          <p:nvPr/>
        </p:nvSpPr>
        <p:spPr>
          <a:xfrm>
            <a:off x="10842427" y="3640098"/>
            <a:ext cx="3058120" cy="651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2050"/>
              <a:buFont typeface="Fraunces"/>
              <a:buNone/>
            </a:pPr>
            <a:r>
              <a:rPr b="1" i="0" lang="en-US" sz="20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Accettazione dell'imperfezione</a:t>
            </a:r>
            <a:endParaRPr b="0" i="0" sz="2050" u="none" cap="none" strike="noStrike"/>
          </a:p>
        </p:txBody>
      </p:sp>
      <p:sp>
        <p:nvSpPr>
          <p:cNvPr id="207" name="Google Shape;207;p30"/>
          <p:cNvSpPr/>
          <p:nvPr/>
        </p:nvSpPr>
        <p:spPr>
          <a:xfrm>
            <a:off x="10842427" y="4416623"/>
            <a:ext cx="3058120" cy="2000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Ricorda che la perfezione non esiste. Piccoli errori sono normali e spesso passano inosservati. Concentrati sul dare il meglio non sull'essere  perfetto.</a:t>
            </a:r>
            <a:endParaRPr b="0" i="0" sz="1600" u="none" cap="none" strike="noStrike"/>
          </a:p>
        </p:txBody>
      </p:sp>
      <p:sp>
        <p:nvSpPr>
          <p:cNvPr id="208" name="Google Shape;208;p30"/>
          <p:cNvSpPr/>
          <p:nvPr/>
        </p:nvSpPr>
        <p:spPr>
          <a:xfrm>
            <a:off x="729853" y="6993374"/>
            <a:ext cx="13170694" cy="666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b="0" i="0" lang="en-US" sz="16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Ricorda che un livello moderato di ansia può essere utile: aumenta la concentrazione e migliora la performance. L'obiettivo non è eliminarla completamente, ma gestirla efficacemente.</a:t>
            </a:r>
            <a:endParaRPr b="0" i="0" sz="1600" u="none" cap="none" strike="noStrik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